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87" r:id="rId4"/>
    <p:sldId id="295" r:id="rId5"/>
    <p:sldId id="301" r:id="rId6"/>
    <p:sldId id="296" r:id="rId7"/>
    <p:sldId id="293" r:id="rId8"/>
    <p:sldId id="314" r:id="rId9"/>
    <p:sldId id="299" r:id="rId10"/>
    <p:sldId id="320" r:id="rId11"/>
    <p:sldId id="321" r:id="rId12"/>
    <p:sldId id="322" r:id="rId13"/>
    <p:sldId id="323" r:id="rId14"/>
    <p:sldId id="310" r:id="rId15"/>
    <p:sldId id="257" r:id="rId16"/>
    <p:sldId id="258" r:id="rId17"/>
    <p:sldId id="260" r:id="rId18"/>
    <p:sldId id="261" r:id="rId19"/>
    <p:sldId id="308" r:id="rId20"/>
    <p:sldId id="307" r:id="rId21"/>
    <p:sldId id="275" r:id="rId22"/>
  </p:sldIdLst>
  <p:sldSz cx="12192000" cy="6858000"/>
  <p:notesSz cx="6858000" cy="9144000"/>
  <p:defaultTextStyle>
    <a:defPPr>
      <a:defRPr lang="fr-F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96"/>
    <p:restoredTop sz="94661"/>
  </p:normalViewPr>
  <p:slideViewPr>
    <p:cSldViewPr>
      <p:cViewPr>
        <p:scale>
          <a:sx n="66" d="100"/>
          <a:sy n="66" d="100"/>
        </p:scale>
        <p:origin x="-3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CED22-CAA9-4785-AAAF-AE586CB570B0}" type="datetimeFigureOut">
              <a:rPr lang="fr-FR" smtClean="0"/>
              <a:t>05/02/2021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DE6E3-64E6-4531-B357-BFAED09FBA7E}" type="slidenum">
              <a:rPr lang="fr-FR" smtClean="0"/>
              <a:t>‹N°›</a:t>
            </a:fld>
            <a:endParaRPr lang="fr-FR"/>
          </a:p>
        </p:txBody>
      </p:sp>
    </p:spTree>
    <p:extLst>
      <p:ext uri="{BB962C8B-B14F-4D97-AF65-F5344CB8AC3E}">
        <p14:creationId xmlns:p14="http://schemas.microsoft.com/office/powerpoint/2010/main" val="3144292238"/>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383576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255919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0"/>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156945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20" y="2129984"/>
            <a:ext cx="10364160" cy="1470394"/>
          </a:xfrm>
        </p:spPr>
        <p:txBody>
          <a:bodyPr/>
          <a:lstStyle/>
          <a:p>
            <a:r>
              <a:rPr lang="fr-FR"/>
              <a:t>Modifiez le style du titre</a:t>
            </a:r>
          </a:p>
        </p:txBody>
      </p:sp>
      <p:sp>
        <p:nvSpPr>
          <p:cNvPr id="3" name="Sous-titre 2"/>
          <p:cNvSpPr>
            <a:spLocks noGrp="1"/>
          </p:cNvSpPr>
          <p:nvPr>
            <p:ph type="subTitle" idx="1"/>
          </p:nvPr>
        </p:nvSpPr>
        <p:spPr>
          <a:xfrm>
            <a:off x="1829761" y="3885528"/>
            <a:ext cx="85344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fr-FR"/>
              <a:t>Modifiez le style des sous-titres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pPr>
              <a:defRPr/>
            </a:pPr>
            <a:fld id="{93F4AFB0-D3D9-4D9C-8F6C-ECB2C8E0BD37}" type="slidenum">
              <a:rPr lang="fr-FR" altLang="fr-FR"/>
              <a:pPr>
                <a:defRPr/>
              </a:pPr>
              <a:t>‹N°›</a:t>
            </a:fld>
            <a:endParaRPr lang="fr-FR" altLang="fr-FR"/>
          </a:p>
        </p:txBody>
      </p:sp>
    </p:spTree>
    <p:extLst>
      <p:ext uri="{BB962C8B-B14F-4D97-AF65-F5344CB8AC3E}">
        <p14:creationId xmlns:p14="http://schemas.microsoft.com/office/powerpoint/2010/main" val="205194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pPr>
              <a:defRPr/>
            </a:pPr>
            <a:fld id="{DC0A4B9C-09FD-4BAF-B15A-7249CD3AAC63}" type="slidenum">
              <a:rPr lang="fr-FR" altLang="fr-FR"/>
              <a:pPr>
                <a:defRPr/>
              </a:pPr>
              <a:t>‹N°›</a:t>
            </a:fld>
            <a:endParaRPr lang="fr-FR" altLang="fr-FR"/>
          </a:p>
        </p:txBody>
      </p:sp>
    </p:spTree>
    <p:extLst>
      <p:ext uri="{BB962C8B-B14F-4D97-AF65-F5344CB8AC3E}">
        <p14:creationId xmlns:p14="http://schemas.microsoft.com/office/powerpoint/2010/main" val="40354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840" y="4406864"/>
            <a:ext cx="10362240" cy="1362383"/>
          </a:xfrm>
        </p:spPr>
        <p:txBody>
          <a:bodyPr anchor="t"/>
          <a:lstStyle>
            <a:lvl1pPr algn="l">
              <a:defRPr sz="3600" b="1" cap="all"/>
            </a:lvl1pPr>
          </a:lstStyle>
          <a:p>
            <a:r>
              <a:rPr lang="fr-FR"/>
              <a:t>Modifiez le style du titre</a:t>
            </a:r>
          </a:p>
        </p:txBody>
      </p:sp>
      <p:sp>
        <p:nvSpPr>
          <p:cNvPr id="3" name="Espace réservé du texte 2"/>
          <p:cNvSpPr>
            <a:spLocks noGrp="1"/>
          </p:cNvSpPr>
          <p:nvPr>
            <p:ph type="body" idx="1"/>
          </p:nvPr>
        </p:nvSpPr>
        <p:spPr>
          <a:xfrm>
            <a:off x="963840" y="2906225"/>
            <a:ext cx="1036224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fr-FR"/>
              <a:t>Modifiez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pPr>
              <a:defRPr/>
            </a:pPr>
            <a:fld id="{EED76E82-7720-49F1-9F47-A15F8FF89ED2}" type="slidenum">
              <a:rPr lang="fr-FR" altLang="fr-FR"/>
              <a:pPr>
                <a:defRPr/>
              </a:pPr>
              <a:t>‹N°›</a:t>
            </a:fld>
            <a:endParaRPr lang="fr-FR" altLang="fr-FR"/>
          </a:p>
        </p:txBody>
      </p:sp>
    </p:spTree>
    <p:extLst>
      <p:ext uri="{BB962C8B-B14F-4D97-AF65-F5344CB8AC3E}">
        <p14:creationId xmlns:p14="http://schemas.microsoft.com/office/powerpoint/2010/main" val="823666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8641" y="1604330"/>
            <a:ext cx="5377920" cy="39546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0880" y="1604330"/>
            <a:ext cx="5377920" cy="39546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pPr>
              <a:defRPr/>
            </a:pPr>
            <a:fld id="{1AABC24A-3A10-4832-8E76-1C62E57CB7FB}" type="slidenum">
              <a:rPr lang="fr-FR" altLang="fr-FR"/>
              <a:pPr>
                <a:defRPr/>
              </a:pPr>
              <a:t>‹N°›</a:t>
            </a:fld>
            <a:endParaRPr lang="fr-FR" altLang="fr-FR"/>
          </a:p>
        </p:txBody>
      </p:sp>
    </p:spTree>
    <p:extLst>
      <p:ext uri="{BB962C8B-B14F-4D97-AF65-F5344CB8AC3E}">
        <p14:creationId xmlns:p14="http://schemas.microsoft.com/office/powerpoint/2010/main" val="409379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561" y="275071"/>
            <a:ext cx="10972800" cy="1142039"/>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560" y="1535202"/>
            <a:ext cx="53856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4" name="Espace réservé du contenu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921" y="1535202"/>
            <a:ext cx="538944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6" name="Espace réservé du contenu 5"/>
          <p:cNvSpPr>
            <a:spLocks noGrp="1"/>
          </p:cNvSpPr>
          <p:nvPr>
            <p:ph sz="quarter" idx="4"/>
          </p:nvPr>
        </p:nvSpPr>
        <p:spPr>
          <a:xfrm>
            <a:off x="6193921"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endParaRPr lang="fr-FR" altLang="fr-FR"/>
          </a:p>
        </p:txBody>
      </p:sp>
      <p:sp>
        <p:nvSpPr>
          <p:cNvPr id="8" name="Rectangle 4"/>
          <p:cNvSpPr>
            <a:spLocks noGrp="1" noChangeArrowheads="1"/>
          </p:cNvSpPr>
          <p:nvPr>
            <p:ph type="ftr" idx="11"/>
          </p:nvPr>
        </p:nvSpPr>
        <p:spPr>
          <a:ln/>
        </p:spPr>
        <p:txBody>
          <a:bodyPr/>
          <a:lstStyle>
            <a:lvl1pPr>
              <a:defRPr/>
            </a:lvl1pPr>
          </a:lstStyle>
          <a:p>
            <a:pPr>
              <a:defRPr/>
            </a:pPr>
            <a:endParaRPr lang="fr-FR" altLang="fr-FR"/>
          </a:p>
        </p:txBody>
      </p:sp>
      <p:sp>
        <p:nvSpPr>
          <p:cNvPr id="9" name="Rectangle 5"/>
          <p:cNvSpPr>
            <a:spLocks noGrp="1" noChangeArrowheads="1"/>
          </p:cNvSpPr>
          <p:nvPr>
            <p:ph type="sldNum" idx="12"/>
          </p:nvPr>
        </p:nvSpPr>
        <p:spPr>
          <a:ln/>
        </p:spPr>
        <p:txBody>
          <a:bodyPr/>
          <a:lstStyle>
            <a:lvl1pPr>
              <a:defRPr/>
            </a:lvl1pPr>
          </a:lstStyle>
          <a:p>
            <a:pPr>
              <a:defRPr/>
            </a:pPr>
            <a:fld id="{8F4957E1-9582-4420-A3AF-1905CE084C58}" type="slidenum">
              <a:rPr lang="fr-FR" altLang="fr-FR"/>
              <a:pPr>
                <a:defRPr/>
              </a:pPr>
              <a:t>‹N°›</a:t>
            </a:fld>
            <a:endParaRPr lang="fr-FR" altLang="fr-FR"/>
          </a:p>
        </p:txBody>
      </p:sp>
    </p:spTree>
    <p:extLst>
      <p:ext uri="{BB962C8B-B14F-4D97-AF65-F5344CB8AC3E}">
        <p14:creationId xmlns:p14="http://schemas.microsoft.com/office/powerpoint/2010/main" val="3138862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pPr>
              <a:defRPr/>
            </a:pPr>
            <a:fld id="{5C07073C-28D5-4BA6-AACF-7683E83EF703}" type="slidenum">
              <a:rPr lang="fr-FR" altLang="fr-FR"/>
              <a:pPr>
                <a:defRPr/>
              </a:pPr>
              <a:t>‹N°›</a:t>
            </a:fld>
            <a:endParaRPr lang="fr-FR" altLang="fr-FR"/>
          </a:p>
        </p:txBody>
      </p:sp>
    </p:spTree>
    <p:extLst>
      <p:ext uri="{BB962C8B-B14F-4D97-AF65-F5344CB8AC3E}">
        <p14:creationId xmlns:p14="http://schemas.microsoft.com/office/powerpoint/2010/main" val="3875076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ltLang="fr-FR"/>
          </a:p>
        </p:txBody>
      </p:sp>
      <p:sp>
        <p:nvSpPr>
          <p:cNvPr id="3" name="Rectangle 4"/>
          <p:cNvSpPr>
            <a:spLocks noGrp="1" noChangeArrowheads="1"/>
          </p:cNvSpPr>
          <p:nvPr>
            <p:ph type="ftr" idx="11"/>
          </p:nvPr>
        </p:nvSpPr>
        <p:spPr>
          <a:ln/>
        </p:spPr>
        <p:txBody>
          <a:bodyPr/>
          <a:lstStyle>
            <a:lvl1pPr>
              <a:defRPr/>
            </a:lvl1pPr>
          </a:lstStyle>
          <a:p>
            <a:pPr>
              <a:defRPr/>
            </a:pPr>
            <a:endParaRPr lang="fr-FR" altLang="fr-FR"/>
          </a:p>
        </p:txBody>
      </p:sp>
      <p:sp>
        <p:nvSpPr>
          <p:cNvPr id="4" name="Rectangle 5"/>
          <p:cNvSpPr>
            <a:spLocks noGrp="1" noChangeArrowheads="1"/>
          </p:cNvSpPr>
          <p:nvPr>
            <p:ph type="sldNum" idx="12"/>
          </p:nvPr>
        </p:nvSpPr>
        <p:spPr>
          <a:ln/>
        </p:spPr>
        <p:txBody>
          <a:bodyPr/>
          <a:lstStyle>
            <a:lvl1pPr>
              <a:defRPr/>
            </a:lvl1pPr>
          </a:lstStyle>
          <a:p>
            <a:pPr>
              <a:defRPr/>
            </a:pPr>
            <a:fld id="{7CEDA1AF-AA12-4D77-9865-45555859C3B5}" type="slidenum">
              <a:rPr lang="fr-FR" altLang="fr-FR"/>
              <a:pPr>
                <a:defRPr/>
              </a:pPr>
              <a:t>‹N°›</a:t>
            </a:fld>
            <a:endParaRPr lang="fr-FR" altLang="fr-FR"/>
          </a:p>
        </p:txBody>
      </p:sp>
    </p:spTree>
    <p:extLst>
      <p:ext uri="{BB962C8B-B14F-4D97-AF65-F5344CB8AC3E}">
        <p14:creationId xmlns:p14="http://schemas.microsoft.com/office/powerpoint/2010/main" val="348687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560" y="273629"/>
            <a:ext cx="4010880" cy="1160762"/>
          </a:xfrm>
        </p:spPr>
        <p:txBody>
          <a:bodyPr anchor="b"/>
          <a:lstStyle>
            <a:lvl1pPr algn="l">
              <a:defRPr sz="1800" b="1"/>
            </a:lvl1pPr>
          </a:lstStyle>
          <a:p>
            <a:r>
              <a:rPr lang="fr-FR"/>
              <a:t>Modifiez le style du titre</a:t>
            </a:r>
          </a:p>
        </p:txBody>
      </p:sp>
      <p:sp>
        <p:nvSpPr>
          <p:cNvPr id="3" name="Espace réservé du contenu 2"/>
          <p:cNvSpPr>
            <a:spLocks noGrp="1"/>
          </p:cNvSpPr>
          <p:nvPr>
            <p:ph idx="1"/>
          </p:nvPr>
        </p:nvSpPr>
        <p:spPr>
          <a:xfrm>
            <a:off x="4767361" y="273629"/>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560" y="1434392"/>
            <a:ext cx="401088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pPr>
              <a:defRPr/>
            </a:pPr>
            <a:fld id="{97FA56D8-1E08-48C3-AC76-39B5547E3D50}" type="slidenum">
              <a:rPr lang="fr-FR" altLang="fr-FR"/>
              <a:pPr>
                <a:defRPr/>
              </a:pPr>
              <a:t>‹N°›</a:t>
            </a:fld>
            <a:endParaRPr lang="fr-FR" altLang="fr-FR"/>
          </a:p>
        </p:txBody>
      </p:sp>
    </p:spTree>
    <p:extLst>
      <p:ext uri="{BB962C8B-B14F-4D97-AF65-F5344CB8AC3E}">
        <p14:creationId xmlns:p14="http://schemas.microsoft.com/office/powerpoint/2010/main" val="17604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4073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401" y="4800025"/>
            <a:ext cx="7315200" cy="567420"/>
          </a:xfrm>
        </p:spPr>
        <p:txBody>
          <a:bodyPr anchor="b"/>
          <a:lstStyle>
            <a:lvl1pPr algn="l">
              <a:defRPr sz="1800" b="1"/>
            </a:lvl1pPr>
          </a:lstStyle>
          <a:p>
            <a:r>
              <a:rPr lang="fr-FR"/>
              <a:t>Modifiez le style du titre</a:t>
            </a:r>
          </a:p>
        </p:txBody>
      </p:sp>
      <p:sp>
        <p:nvSpPr>
          <p:cNvPr id="3" name="Espace réservé pour une image  2"/>
          <p:cNvSpPr>
            <a:spLocks noGrp="1"/>
          </p:cNvSpPr>
          <p:nvPr>
            <p:ph type="pic" idx="1"/>
          </p:nvPr>
        </p:nvSpPr>
        <p:spPr>
          <a:xfrm>
            <a:off x="2390401" y="612065"/>
            <a:ext cx="73152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fr-FR" noProof="0"/>
          </a:p>
        </p:txBody>
      </p:sp>
      <p:sp>
        <p:nvSpPr>
          <p:cNvPr id="4" name="Espace réservé du texte 3"/>
          <p:cNvSpPr>
            <a:spLocks noGrp="1"/>
          </p:cNvSpPr>
          <p:nvPr>
            <p:ph type="body" sz="half" idx="2"/>
          </p:nvPr>
        </p:nvSpPr>
        <p:spPr>
          <a:xfrm>
            <a:off x="2390401" y="5367444"/>
            <a:ext cx="73152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ltLang="fr-FR"/>
          </a:p>
        </p:txBody>
      </p:sp>
      <p:sp>
        <p:nvSpPr>
          <p:cNvPr id="6" name="Rectangle 4"/>
          <p:cNvSpPr>
            <a:spLocks noGrp="1" noChangeArrowheads="1"/>
          </p:cNvSpPr>
          <p:nvPr>
            <p:ph type="ftr" idx="11"/>
          </p:nvPr>
        </p:nvSpPr>
        <p:spPr>
          <a:ln/>
        </p:spPr>
        <p:txBody>
          <a:bodyPr/>
          <a:lstStyle>
            <a:lvl1pPr>
              <a:defRPr/>
            </a:lvl1pPr>
          </a:lstStyle>
          <a:p>
            <a:pPr>
              <a:defRPr/>
            </a:pPr>
            <a:endParaRPr lang="fr-FR" altLang="fr-FR"/>
          </a:p>
        </p:txBody>
      </p:sp>
      <p:sp>
        <p:nvSpPr>
          <p:cNvPr id="7" name="Rectangle 5"/>
          <p:cNvSpPr>
            <a:spLocks noGrp="1" noChangeArrowheads="1"/>
          </p:cNvSpPr>
          <p:nvPr>
            <p:ph type="sldNum" idx="12"/>
          </p:nvPr>
        </p:nvSpPr>
        <p:spPr>
          <a:ln/>
        </p:spPr>
        <p:txBody>
          <a:bodyPr/>
          <a:lstStyle>
            <a:lvl1pPr>
              <a:defRPr/>
            </a:lvl1pPr>
          </a:lstStyle>
          <a:p>
            <a:pPr>
              <a:defRPr/>
            </a:pPr>
            <a:fld id="{0916C9BD-100A-45AB-92CD-A0144F63ABC6}" type="slidenum">
              <a:rPr lang="fr-FR" altLang="fr-FR"/>
              <a:pPr>
                <a:defRPr/>
              </a:pPr>
              <a:t>‹N°›</a:t>
            </a:fld>
            <a:endParaRPr lang="fr-FR" altLang="fr-FR"/>
          </a:p>
        </p:txBody>
      </p:sp>
    </p:spTree>
    <p:extLst>
      <p:ext uri="{BB962C8B-B14F-4D97-AF65-F5344CB8AC3E}">
        <p14:creationId xmlns:p14="http://schemas.microsoft.com/office/powerpoint/2010/main" val="1847484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pPr>
              <a:defRPr/>
            </a:pPr>
            <a:fld id="{A96D0800-70E3-4FD9-A651-4D391BA68795}" type="slidenum">
              <a:rPr lang="fr-FR" altLang="fr-FR"/>
              <a:pPr>
                <a:defRPr/>
              </a:pPr>
              <a:t>‹N°›</a:t>
            </a:fld>
            <a:endParaRPr lang="fr-FR" altLang="fr-FR"/>
          </a:p>
        </p:txBody>
      </p:sp>
    </p:spTree>
    <p:extLst>
      <p:ext uri="{BB962C8B-B14F-4D97-AF65-F5344CB8AC3E}">
        <p14:creationId xmlns:p14="http://schemas.microsoft.com/office/powerpoint/2010/main" val="40922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14720" y="273630"/>
            <a:ext cx="2734080" cy="528535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8641" y="273630"/>
            <a:ext cx="8021760" cy="528535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ltLang="fr-FR"/>
          </a:p>
        </p:txBody>
      </p:sp>
      <p:sp>
        <p:nvSpPr>
          <p:cNvPr id="5" name="Rectangle 4"/>
          <p:cNvSpPr>
            <a:spLocks noGrp="1" noChangeArrowheads="1"/>
          </p:cNvSpPr>
          <p:nvPr>
            <p:ph type="ftr" idx="11"/>
          </p:nvPr>
        </p:nvSpPr>
        <p:spPr>
          <a:ln/>
        </p:spPr>
        <p:txBody>
          <a:bodyPr/>
          <a:lstStyle>
            <a:lvl1pPr>
              <a:defRPr/>
            </a:lvl1pPr>
          </a:lstStyle>
          <a:p>
            <a:pPr>
              <a:defRPr/>
            </a:pPr>
            <a:endParaRPr lang="fr-FR" altLang="fr-FR"/>
          </a:p>
        </p:txBody>
      </p:sp>
      <p:sp>
        <p:nvSpPr>
          <p:cNvPr id="6" name="Rectangle 5"/>
          <p:cNvSpPr>
            <a:spLocks noGrp="1" noChangeArrowheads="1"/>
          </p:cNvSpPr>
          <p:nvPr>
            <p:ph type="sldNum" idx="12"/>
          </p:nvPr>
        </p:nvSpPr>
        <p:spPr>
          <a:ln/>
        </p:spPr>
        <p:txBody>
          <a:bodyPr/>
          <a:lstStyle>
            <a:lvl1pPr>
              <a:defRPr/>
            </a:lvl1pPr>
          </a:lstStyle>
          <a:p>
            <a:pPr>
              <a:defRPr/>
            </a:pPr>
            <a:fld id="{1B830E2D-6DC3-435B-9FD7-24104C533364}" type="slidenum">
              <a:rPr lang="fr-FR" altLang="fr-FR"/>
              <a:pPr>
                <a:defRPr/>
              </a:pPr>
              <a:t>‹N°›</a:t>
            </a:fld>
            <a:endParaRPr lang="fr-FR" altLang="fr-FR"/>
          </a:p>
        </p:txBody>
      </p:sp>
    </p:spTree>
    <p:extLst>
      <p:ext uri="{BB962C8B-B14F-4D97-AF65-F5344CB8AC3E}">
        <p14:creationId xmlns:p14="http://schemas.microsoft.com/office/powerpoint/2010/main" val="402539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8641" y="273629"/>
            <a:ext cx="10940160" cy="1121878"/>
          </a:xfrm>
        </p:spPr>
        <p:txBody>
          <a:bodyPr/>
          <a:lstStyle/>
          <a:p>
            <a:r>
              <a:rPr lang="fr-FR"/>
              <a:t>Modifiez le style du titre</a:t>
            </a:r>
          </a:p>
        </p:txBody>
      </p:sp>
      <p:sp>
        <p:nvSpPr>
          <p:cNvPr id="3" name="Rectangle 3"/>
          <p:cNvSpPr>
            <a:spLocks noGrp="1" noChangeArrowheads="1"/>
          </p:cNvSpPr>
          <p:nvPr>
            <p:ph type="dt" idx="10"/>
          </p:nvPr>
        </p:nvSpPr>
        <p:spPr>
          <a:ln/>
        </p:spPr>
        <p:txBody>
          <a:bodyPr/>
          <a:lstStyle>
            <a:lvl1pPr>
              <a:defRPr/>
            </a:lvl1pPr>
          </a:lstStyle>
          <a:p>
            <a:pPr>
              <a:defRPr/>
            </a:pPr>
            <a:endParaRPr lang="fr-FR" altLang="fr-FR"/>
          </a:p>
        </p:txBody>
      </p:sp>
      <p:sp>
        <p:nvSpPr>
          <p:cNvPr id="4" name="Rectangle 4"/>
          <p:cNvSpPr>
            <a:spLocks noGrp="1" noChangeArrowheads="1"/>
          </p:cNvSpPr>
          <p:nvPr>
            <p:ph type="ftr" idx="11"/>
          </p:nvPr>
        </p:nvSpPr>
        <p:spPr>
          <a:ln/>
        </p:spPr>
        <p:txBody>
          <a:bodyPr/>
          <a:lstStyle>
            <a:lvl1pPr>
              <a:defRPr/>
            </a:lvl1pPr>
          </a:lstStyle>
          <a:p>
            <a:pPr>
              <a:defRPr/>
            </a:pPr>
            <a:endParaRPr lang="fr-FR" altLang="fr-FR"/>
          </a:p>
        </p:txBody>
      </p:sp>
      <p:sp>
        <p:nvSpPr>
          <p:cNvPr id="5" name="Rectangle 5"/>
          <p:cNvSpPr>
            <a:spLocks noGrp="1" noChangeArrowheads="1"/>
          </p:cNvSpPr>
          <p:nvPr>
            <p:ph type="sldNum" idx="12"/>
          </p:nvPr>
        </p:nvSpPr>
        <p:spPr>
          <a:ln/>
        </p:spPr>
        <p:txBody>
          <a:bodyPr/>
          <a:lstStyle>
            <a:lvl1pPr>
              <a:defRPr/>
            </a:lvl1pPr>
          </a:lstStyle>
          <a:p>
            <a:pPr>
              <a:defRPr/>
            </a:pPr>
            <a:fld id="{1140CA16-30B8-4530-B55F-E887FCC1A6FC}" type="slidenum">
              <a:rPr lang="fr-FR" altLang="fr-FR"/>
              <a:pPr>
                <a:defRPr/>
              </a:pPr>
              <a:t>‹N°›</a:t>
            </a:fld>
            <a:endParaRPr lang="fr-FR" altLang="fr-FR"/>
          </a:p>
        </p:txBody>
      </p:sp>
    </p:spTree>
    <p:extLst>
      <p:ext uri="{BB962C8B-B14F-4D97-AF65-F5344CB8AC3E}">
        <p14:creationId xmlns:p14="http://schemas.microsoft.com/office/powerpoint/2010/main" val="87461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2"/>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380645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058A9C3-F077-4E38-B544-AA248F625AA7}" type="datetimeFigureOut">
              <a:rPr lang="fr-FR" smtClean="0"/>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34466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4"/>
            <a:ext cx="5386917"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4"/>
            <a:ext cx="5389033"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058A9C3-F077-4E38-B544-AA248F625AA7}" type="datetimeFigureOut">
              <a:rPr lang="fr-FR" smtClean="0"/>
              <a:t>05/02/2021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389749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058A9C3-F077-4E38-B544-AA248F625AA7}" type="datetimeFigureOut">
              <a:rPr lang="fr-FR" smtClean="0"/>
              <a:t>05/02/2021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154634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58A9C3-F077-4E38-B544-AA248F625AA7}" type="datetimeFigureOut">
              <a:rPr lang="fr-FR" smtClean="0"/>
              <a:t>05/02/2021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371382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5"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058A9C3-F077-4E38-B544-AA248F625AA7}" type="datetimeFigureOut">
              <a:rPr lang="fr-FR" smtClean="0"/>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201052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058A9C3-F077-4E38-B544-AA248F625AA7}" type="datetimeFigureOut">
              <a:rPr lang="fr-FR" smtClean="0"/>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DA2CA9-77D4-4FB9-96AA-65C3CA02A2C9}" type="slidenum">
              <a:rPr lang="fr-FR" smtClean="0"/>
              <a:t>‹N°›</a:t>
            </a:fld>
            <a:endParaRPr lang="fr-FR"/>
          </a:p>
        </p:txBody>
      </p:sp>
    </p:spTree>
    <p:extLst>
      <p:ext uri="{BB962C8B-B14F-4D97-AF65-F5344CB8AC3E}">
        <p14:creationId xmlns:p14="http://schemas.microsoft.com/office/powerpoint/2010/main" val="223477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30" tIns="45715" rIns="91430" bIns="45715" rtlCol="0" anchor="ctr">
            <a:normAutofit/>
          </a:bodyPr>
          <a:lstStyle/>
          <a:p>
            <a:r>
              <a:rPr lang="fr-FR"/>
              <a:t>Modifiez le style du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30" tIns="45715" rIns="91430" bIns="45715"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7058A9C3-F077-4E38-B544-AA248F625AA7}" type="datetimeFigureOut">
              <a:rPr lang="fr-FR" smtClean="0"/>
              <a:t>05/02/2021</a:t>
            </a:fld>
            <a:endParaRPr lang="fr-F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2"/>
            <a:ext cx="28448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E9DA2CA9-77D4-4FB9-96AA-65C3CA02A2C9}" type="slidenum">
              <a:rPr lang="fr-FR" smtClean="0"/>
              <a:t>‹N°›</a:t>
            </a:fld>
            <a:endParaRPr lang="fr-FR"/>
          </a:p>
        </p:txBody>
      </p:sp>
    </p:spTree>
    <p:extLst>
      <p:ext uri="{BB962C8B-B14F-4D97-AF65-F5344CB8AC3E}">
        <p14:creationId xmlns:p14="http://schemas.microsoft.com/office/powerpoint/2010/main" val="206663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8641" y="273629"/>
            <a:ext cx="10940160" cy="1121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7" name="Rectangle 2"/>
          <p:cNvSpPr>
            <a:spLocks noGrp="1" noChangeArrowheads="1"/>
          </p:cNvSpPr>
          <p:nvPr>
            <p:ph type="body" idx="1"/>
          </p:nvPr>
        </p:nvSpPr>
        <p:spPr bwMode="auto">
          <a:xfrm>
            <a:off x="608641" y="1604330"/>
            <a:ext cx="10940160" cy="3954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246"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2" name="Rectangle 3"/>
          <p:cNvSpPr>
            <a:spLocks noGrp="1" noChangeArrowheads="1"/>
          </p:cNvSpPr>
          <p:nvPr>
            <p:ph type="dt"/>
          </p:nvPr>
        </p:nvSpPr>
        <p:spPr bwMode="auto">
          <a:xfrm>
            <a:off x="608640" y="6574292"/>
            <a:ext cx="2808960" cy="26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defRPr>
            </a:lvl1pPr>
          </a:lstStyle>
          <a:p>
            <a:pPr defTabSz="407526" fontAlgn="base" hangingPunct="0">
              <a:lnSpc>
                <a:spcPct val="93000"/>
              </a:lnSpc>
              <a:spcBef>
                <a:spcPct val="0"/>
              </a:spcBef>
              <a:spcAft>
                <a:spcPct val="0"/>
              </a:spcAft>
              <a:buSzPct val="100000"/>
              <a:defRPr/>
            </a:pPr>
            <a:endParaRPr lang="fr-FR" altLang="fr-FR"/>
          </a:p>
        </p:txBody>
      </p:sp>
      <p:sp>
        <p:nvSpPr>
          <p:cNvPr id="1028" name="Rectangle 4"/>
          <p:cNvSpPr>
            <a:spLocks noGrp="1" noChangeArrowheads="1"/>
          </p:cNvSpPr>
          <p:nvPr>
            <p:ph type="ftr"/>
          </p:nvPr>
        </p:nvSpPr>
        <p:spPr bwMode="auto">
          <a:xfrm>
            <a:off x="4170240" y="6574292"/>
            <a:ext cx="3834240" cy="26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defRPr>
            </a:lvl1pPr>
          </a:lstStyle>
          <a:p>
            <a:pPr defTabSz="407526" fontAlgn="base" hangingPunct="0">
              <a:lnSpc>
                <a:spcPct val="93000"/>
              </a:lnSpc>
              <a:spcBef>
                <a:spcPct val="0"/>
              </a:spcBef>
              <a:spcAft>
                <a:spcPct val="0"/>
              </a:spcAft>
              <a:buSzPct val="100000"/>
              <a:defRPr/>
            </a:pPr>
            <a:endParaRPr lang="fr-FR" altLang="fr-FR"/>
          </a:p>
        </p:txBody>
      </p:sp>
      <p:sp>
        <p:nvSpPr>
          <p:cNvPr id="1029" name="Rectangle 5"/>
          <p:cNvSpPr>
            <a:spLocks noGrp="1" noChangeArrowheads="1"/>
          </p:cNvSpPr>
          <p:nvPr>
            <p:ph type="sldNum"/>
          </p:nvPr>
        </p:nvSpPr>
        <p:spPr bwMode="auto">
          <a:xfrm>
            <a:off x="8741760" y="6574292"/>
            <a:ext cx="2808960" cy="260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defRPr>
            </a:lvl1pPr>
          </a:lstStyle>
          <a:p>
            <a:pPr defTabSz="407526" fontAlgn="base" hangingPunct="0">
              <a:lnSpc>
                <a:spcPct val="93000"/>
              </a:lnSpc>
              <a:spcBef>
                <a:spcPct val="0"/>
              </a:spcBef>
              <a:spcAft>
                <a:spcPct val="0"/>
              </a:spcAft>
              <a:buSzPct val="100000"/>
              <a:defRPr/>
            </a:pPr>
            <a:fld id="{E3795DE7-890D-4E77-AD62-8BC0C55E5F78}" type="slidenum">
              <a:rPr lang="fr-FR" altLang="fr-FR" smtClean="0"/>
              <a:pPr defTabSz="407526" fontAlgn="base" hangingPunct="0">
                <a:lnSpc>
                  <a:spcPct val="93000"/>
                </a:lnSpc>
                <a:spcBef>
                  <a:spcPct val="0"/>
                </a:spcBef>
                <a:spcAft>
                  <a:spcPct val="0"/>
                </a:spcAft>
                <a:buSzPct val="100000"/>
                <a:defRPr/>
              </a:pPr>
              <a:t>‹N°›</a:t>
            </a:fld>
            <a:endParaRPr lang="fr-FR" altLang="fr-FR"/>
          </a:p>
        </p:txBody>
      </p:sp>
    </p:spTree>
    <p:extLst>
      <p:ext uri="{BB962C8B-B14F-4D97-AF65-F5344CB8AC3E}">
        <p14:creationId xmlns:p14="http://schemas.microsoft.com/office/powerpoint/2010/main" val="4275283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07526" rtl="0" eaLnBrk="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mj-lt"/>
          <a:ea typeface="+mj-ea"/>
          <a:cs typeface="+mj-cs"/>
        </a:defRPr>
      </a:lvl1pPr>
      <a:lvl2pPr algn="ctr" defTabSz="407526" rtl="0" eaLnBrk="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2pPr>
      <a:lvl3pPr algn="ctr" defTabSz="407526" rtl="0" eaLnBrk="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3pPr>
      <a:lvl4pPr algn="ctr" defTabSz="407526" rtl="0" eaLnBrk="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4pPr>
      <a:lvl5pPr algn="ctr" defTabSz="407526" rtl="0" eaLnBrk="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5pPr>
      <a:lvl6pPr marL="2280994" indent="-207363" algn="ctr" defTabSz="407526" rtl="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6pPr>
      <a:lvl7pPr marL="2695720" indent="-207363" algn="ctr" defTabSz="407526" rtl="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7pPr>
      <a:lvl8pPr marL="3110446" indent="-207363" algn="ctr" defTabSz="407526" rtl="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8pPr>
      <a:lvl9pPr marL="3525172" indent="-207363" algn="ctr" defTabSz="407526" rtl="0" fontAlgn="base" hangingPunct="0">
        <a:lnSpc>
          <a:spcPct val="96000"/>
        </a:lnSpc>
        <a:spcBef>
          <a:spcPct val="0"/>
        </a:spcBef>
        <a:spcAft>
          <a:spcPct val="0"/>
        </a:spcAft>
        <a:buClr>
          <a:srgbClr val="000000"/>
        </a:buClr>
        <a:buSzPct val="100000"/>
        <a:buFont typeface="Times New Roman" pitchFamily="16" charset="0"/>
        <a:defRPr sz="2700" b="1">
          <a:solidFill>
            <a:srgbClr val="000000"/>
          </a:solidFill>
          <a:latin typeface="Arial Narrow" pitchFamily="32" charset="0"/>
          <a:ea typeface="SimSun" charset="-122"/>
        </a:defRPr>
      </a:lvl9pPr>
    </p:titleStyle>
    <p:bodyStyle>
      <a:lvl1pPr marL="311045" indent="-311045" algn="l" defTabSz="407526" rtl="0" eaLnBrk="0" fontAlgn="base" hangingPunct="0">
        <a:lnSpc>
          <a:spcPct val="93000"/>
        </a:lnSpc>
        <a:spcBef>
          <a:spcPts val="1293"/>
        </a:spcBef>
        <a:spcAft>
          <a:spcPct val="0"/>
        </a:spcAft>
        <a:buClr>
          <a:srgbClr val="000000"/>
        </a:buClr>
        <a:buSzPct val="100000"/>
        <a:buFont typeface="Times New Roman" pitchFamily="16" charset="0"/>
        <a:defRPr sz="2300" b="1">
          <a:solidFill>
            <a:srgbClr val="000000"/>
          </a:solidFill>
          <a:latin typeface="+mn-lt"/>
          <a:ea typeface="+mn-ea"/>
          <a:cs typeface="+mn-cs"/>
        </a:defRPr>
      </a:lvl1pPr>
      <a:lvl2pPr marL="673930" indent="-259204" algn="l" defTabSz="407526" rtl="0" eaLnBrk="0" fontAlgn="base" hangingPunct="0">
        <a:lnSpc>
          <a:spcPct val="93000"/>
        </a:lnSpc>
        <a:spcBef>
          <a:spcPts val="1032"/>
        </a:spcBef>
        <a:spcAft>
          <a:spcPct val="0"/>
        </a:spcAft>
        <a:buClr>
          <a:srgbClr val="000000"/>
        </a:buClr>
        <a:buSzPct val="100000"/>
        <a:buFont typeface="Times New Roman" pitchFamily="16" charset="0"/>
        <a:defRPr sz="2000">
          <a:solidFill>
            <a:srgbClr val="4BC2BC"/>
          </a:solidFill>
          <a:latin typeface="+mn-lt"/>
          <a:ea typeface="+mn-ea"/>
        </a:defRPr>
      </a:lvl2pPr>
      <a:lvl3pPr marL="1036815" indent="-207363" algn="l" defTabSz="407526" rtl="0" eaLnBrk="0" fontAlgn="base" hangingPunct="0">
        <a:lnSpc>
          <a:spcPct val="93000"/>
        </a:lnSpc>
        <a:spcBef>
          <a:spcPts val="771"/>
        </a:spcBef>
        <a:spcAft>
          <a:spcPct val="0"/>
        </a:spcAft>
        <a:buClr>
          <a:srgbClr val="000000"/>
        </a:buClr>
        <a:buSzPct val="100000"/>
        <a:buFont typeface="Times New Roman" pitchFamily="16" charset="0"/>
        <a:defRPr sz="2200">
          <a:solidFill>
            <a:srgbClr val="000000"/>
          </a:solidFill>
          <a:latin typeface="+mn-lt"/>
          <a:ea typeface="+mn-ea"/>
        </a:defRPr>
      </a:lvl3pPr>
      <a:lvl4pPr marL="1451541" indent="-207363" algn="l" defTabSz="407526" rtl="0" eaLnBrk="0" fontAlgn="base" hangingPunct="0">
        <a:lnSpc>
          <a:spcPct val="93000"/>
        </a:lnSpc>
        <a:spcBef>
          <a:spcPts val="522"/>
        </a:spcBef>
        <a:spcAft>
          <a:spcPct val="0"/>
        </a:spcAft>
        <a:buClr>
          <a:srgbClr val="000000"/>
        </a:buClr>
        <a:buSzPct val="100000"/>
        <a:buFont typeface="Times New Roman" pitchFamily="16" charset="0"/>
        <a:defRPr sz="1800">
          <a:solidFill>
            <a:srgbClr val="4BC2BC"/>
          </a:solidFill>
          <a:latin typeface="+mn-lt"/>
          <a:ea typeface="+mn-ea"/>
        </a:defRPr>
      </a:lvl4pPr>
      <a:lvl5pPr marL="1866268" indent="-207363" algn="l" defTabSz="407526" rtl="0" eaLnBrk="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defRPr>
      </a:lvl5pPr>
      <a:lvl6pPr marL="2280994"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defRPr>
      </a:lvl6pPr>
      <a:lvl7pPr marL="2695720"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defRPr>
      </a:lvl7pPr>
      <a:lvl8pPr marL="3110446"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defRPr>
      </a:lvl8pPr>
      <a:lvl9pPr marL="3525172"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defRPr>
      </a:lvl9pPr>
    </p:bodyStyle>
    <p:otherStyle>
      <a:defPPr>
        <a:defRPr lang="fr-FR"/>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muse.edu.umontpellier.fr/international/makit/cohorte-2020/" TargetMode="External"/><Relationship Id="rId7" Type="http://schemas.openxmlformats.org/officeDocument/2006/relationships/image" Target="../media/image9.png"/><Relationship Id="rId2" Type="http://schemas.openxmlformats.org/officeDocument/2006/relationships/hyperlink" Target="https://muse.edu.umontpellier.fr/international/makit/makit-montpellier-advanced-knowledge-institute-on-transitions-2/" TargetMode="External"/><Relationship Id="rId1" Type="http://schemas.openxmlformats.org/officeDocument/2006/relationships/slideLayout" Target="../slideLayouts/slideLayout13.xml"/><Relationship Id="rId6" Type="http://schemas.openxmlformats.org/officeDocument/2006/relationships/hyperlink" Target="mailto:muriel.guedj@umontpellier.fr" TargetMode="External"/><Relationship Id="rId5" Type="http://schemas.openxmlformats.org/officeDocument/2006/relationships/hyperlink" Target="mailto:agnieszka.jeziorski@umontpellier.fr" TargetMode="External"/><Relationship Id="rId4" Type="http://schemas.openxmlformats.org/officeDocument/2006/relationships/hyperlink" Target="https://muse.edu.umontpellier.fr/2020/11/05/ecole-recherche-action-2021-covid-19-controvers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Enjeux%20des%20jeux%20/Les%20enjeux%20des%20Jeux_AAC_janvier%202021.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2%20Statuts%20LIRDEF%202015-2020%20-%20adopt&#233;s%20le%206%20mai%202015%20-%20modifi&#233;s%20le%2030%20juin%202017-modifi&#233;s%20le%2014%20juin%20201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1638" y="2420888"/>
            <a:ext cx="10363200" cy="1470025"/>
          </a:xfrm>
        </p:spPr>
        <p:txBody>
          <a:bodyPr>
            <a:normAutofit fontScale="90000"/>
          </a:bodyPr>
          <a:lstStyle/>
          <a:p>
            <a:r>
              <a:rPr lang="fr-FR" b="1" dirty="0"/>
              <a:t/>
            </a:r>
            <a:br>
              <a:rPr lang="fr-FR" b="1" dirty="0"/>
            </a:br>
            <a:r>
              <a:rPr lang="fr-FR" dirty="0"/>
              <a:t/>
            </a:r>
            <a:br>
              <a:rPr lang="fr-FR" dirty="0"/>
            </a:br>
            <a:r>
              <a:rPr lang="fr-FR" dirty="0"/>
              <a:t>Laboratoire Interdisciplinaire de Recherche en Didactique, Education et Formation</a:t>
            </a:r>
            <a:br>
              <a:rPr lang="fr-FR" dirty="0"/>
            </a:br>
            <a:r>
              <a:rPr lang="fr-FR" dirty="0"/>
              <a:t/>
            </a:r>
            <a:br>
              <a:rPr lang="fr-FR" dirty="0"/>
            </a:br>
            <a:r>
              <a:rPr lang="fr-FR" dirty="0"/>
              <a:t>Assemblée Générale 29 janvier 2021</a:t>
            </a:r>
            <a:endParaRPr lang="fr-FR" sz="3100" dirty="0"/>
          </a:p>
        </p:txBody>
      </p:sp>
      <p:pic>
        <p:nvPicPr>
          <p:cNvPr id="3" name="Picture 2" descr="C:\Users\awatif.hamdani\OneDrive - umontpellier.fr\Bureau\Secrétariat\Logos\Logos UM\logo_um_2020\logo_um_2020_rouge_RV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210" y="735677"/>
            <a:ext cx="3175243" cy="1158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watif.hamdani\OneDrive - umontpellier.fr\Bureau\Secrétariat\Logos\Logos UPVM\Logo UPVM3\Format JPEG\LOGO BLEU V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351" y="692696"/>
            <a:ext cx="1858252" cy="1322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watif.hamdani\OneDrive - umontpellier.fr\Bureau\Secrétariat\Logos\LOGO LIRD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0" y="692696"/>
            <a:ext cx="2736304" cy="120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6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384032" y="332656"/>
            <a:ext cx="309634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Axe SPD</a:t>
            </a:r>
          </a:p>
        </p:txBody>
      </p:sp>
      <p:sp>
        <p:nvSpPr>
          <p:cNvPr id="5" name="Ellipse 4"/>
          <p:cNvSpPr/>
          <p:nvPr/>
        </p:nvSpPr>
        <p:spPr>
          <a:xfrm>
            <a:off x="2496578" y="260648"/>
            <a:ext cx="3527414"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Axe TFP</a:t>
            </a:r>
          </a:p>
        </p:txBody>
      </p:sp>
      <p:sp>
        <p:nvSpPr>
          <p:cNvPr id="7" name="Ellipse 6"/>
          <p:cNvSpPr/>
          <p:nvPr/>
        </p:nvSpPr>
        <p:spPr>
          <a:xfrm>
            <a:off x="4589748" y="1421515"/>
            <a:ext cx="1800200" cy="62514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err="1"/>
              <a:t>ACTEs</a:t>
            </a:r>
            <a:endParaRPr lang="fr-FR" dirty="0"/>
          </a:p>
        </p:txBody>
      </p:sp>
      <p:sp>
        <p:nvSpPr>
          <p:cNvPr id="8" name="Ellipse 7"/>
          <p:cNvSpPr/>
          <p:nvPr/>
        </p:nvSpPr>
        <p:spPr>
          <a:xfrm>
            <a:off x="4589748" y="3722110"/>
            <a:ext cx="1800200" cy="62514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SAFIR</a:t>
            </a:r>
          </a:p>
        </p:txBody>
      </p:sp>
      <p:sp>
        <p:nvSpPr>
          <p:cNvPr id="9" name="Ellipse 8"/>
          <p:cNvSpPr/>
          <p:nvPr/>
        </p:nvSpPr>
        <p:spPr>
          <a:xfrm>
            <a:off x="4571992" y="5244755"/>
            <a:ext cx="1800200" cy="62514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EPI</a:t>
            </a:r>
          </a:p>
        </p:txBody>
      </p:sp>
      <p:sp>
        <p:nvSpPr>
          <p:cNvPr id="10" name="ZoneTexte 9"/>
          <p:cNvSpPr txBox="1"/>
          <p:nvPr/>
        </p:nvSpPr>
        <p:spPr>
          <a:xfrm>
            <a:off x="1596008" y="1196753"/>
            <a:ext cx="2915816" cy="1200329"/>
          </a:xfrm>
          <a:prstGeom prst="rect">
            <a:avLst/>
          </a:prstGeom>
          <a:noFill/>
        </p:spPr>
        <p:txBody>
          <a:bodyPr wrap="square" rtlCol="0">
            <a:spAutoFit/>
          </a:bodyPr>
          <a:lstStyle/>
          <a:p>
            <a:r>
              <a:rPr lang="fr-FR" dirty="0"/>
              <a:t>Analyse l’activité professionnelle en situation d’enseignement – éducation - animation</a:t>
            </a:r>
          </a:p>
        </p:txBody>
      </p:sp>
      <p:sp>
        <p:nvSpPr>
          <p:cNvPr id="11" name="ZoneTexte 10"/>
          <p:cNvSpPr txBox="1"/>
          <p:nvPr/>
        </p:nvSpPr>
        <p:spPr>
          <a:xfrm>
            <a:off x="1620641" y="3573016"/>
            <a:ext cx="2915816" cy="923330"/>
          </a:xfrm>
          <a:prstGeom prst="rect">
            <a:avLst/>
          </a:prstGeom>
          <a:noFill/>
        </p:spPr>
        <p:txBody>
          <a:bodyPr wrap="square" rtlCol="0">
            <a:spAutoFit/>
          </a:bodyPr>
          <a:lstStyle/>
          <a:p>
            <a:r>
              <a:rPr lang="fr-FR" dirty="0"/>
              <a:t>Analyse l’activité professionnelle du formateur en éducation </a:t>
            </a:r>
          </a:p>
        </p:txBody>
      </p:sp>
      <p:sp>
        <p:nvSpPr>
          <p:cNvPr id="12" name="ZoneTexte 11"/>
          <p:cNvSpPr txBox="1"/>
          <p:nvPr/>
        </p:nvSpPr>
        <p:spPr>
          <a:xfrm>
            <a:off x="1679841" y="4803107"/>
            <a:ext cx="2592269" cy="1477328"/>
          </a:xfrm>
          <a:prstGeom prst="rect">
            <a:avLst/>
          </a:prstGeom>
          <a:noFill/>
        </p:spPr>
        <p:txBody>
          <a:bodyPr wrap="square" rtlCol="0">
            <a:spAutoFit/>
          </a:bodyPr>
          <a:lstStyle/>
          <a:p>
            <a:r>
              <a:rPr lang="fr-FR" dirty="0"/>
              <a:t>Analyse l’activité professionnelle en éducation dans les contextes liés au handicap</a:t>
            </a:r>
          </a:p>
        </p:txBody>
      </p:sp>
      <p:sp>
        <p:nvSpPr>
          <p:cNvPr id="13" name="Ellipse 12"/>
          <p:cNvSpPr/>
          <p:nvPr/>
        </p:nvSpPr>
        <p:spPr>
          <a:xfrm>
            <a:off x="5858276" y="2728147"/>
            <a:ext cx="1893908" cy="84116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err="1"/>
              <a:t>Didhum</a:t>
            </a:r>
            <a:endParaRPr lang="fr-FR" dirty="0"/>
          </a:p>
        </p:txBody>
      </p:sp>
      <p:sp>
        <p:nvSpPr>
          <p:cNvPr id="15" name="ZoneTexte 14"/>
          <p:cNvSpPr txBox="1"/>
          <p:nvPr/>
        </p:nvSpPr>
        <p:spPr>
          <a:xfrm>
            <a:off x="7949460" y="2412526"/>
            <a:ext cx="2736304" cy="1477328"/>
          </a:xfrm>
          <a:prstGeom prst="rect">
            <a:avLst/>
          </a:prstGeom>
          <a:noFill/>
        </p:spPr>
        <p:txBody>
          <a:bodyPr wrap="square" rtlCol="0">
            <a:spAutoFit/>
          </a:bodyPr>
          <a:lstStyle/>
          <a:p>
            <a:r>
              <a:rPr lang="fr-FR" dirty="0"/>
              <a:t>Renforcer les compétences dans l’enseignement des disciplines en interrogeant les concepts didactiques généraux et spécifiques</a:t>
            </a:r>
          </a:p>
        </p:txBody>
      </p:sp>
    </p:spTree>
    <p:extLst>
      <p:ext uri="{BB962C8B-B14F-4D97-AF65-F5344CB8AC3E}">
        <p14:creationId xmlns:p14="http://schemas.microsoft.com/office/powerpoint/2010/main" val="168359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960096" y="286532"/>
            <a:ext cx="3096344" cy="57606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S3</a:t>
            </a:r>
          </a:p>
        </p:txBody>
      </p:sp>
      <p:sp>
        <p:nvSpPr>
          <p:cNvPr id="5" name="Ellipse 4"/>
          <p:cNvSpPr/>
          <p:nvPr/>
        </p:nvSpPr>
        <p:spPr>
          <a:xfrm>
            <a:off x="2496578" y="260648"/>
            <a:ext cx="3527414" cy="7200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S1</a:t>
            </a:r>
          </a:p>
        </p:txBody>
      </p:sp>
      <p:sp>
        <p:nvSpPr>
          <p:cNvPr id="10" name="ZoneTexte 9"/>
          <p:cNvSpPr txBox="1"/>
          <p:nvPr/>
        </p:nvSpPr>
        <p:spPr>
          <a:xfrm>
            <a:off x="1593011" y="2079432"/>
            <a:ext cx="2088232" cy="369332"/>
          </a:xfrm>
          <a:prstGeom prst="rect">
            <a:avLst/>
          </a:prstGeom>
          <a:noFill/>
        </p:spPr>
        <p:txBody>
          <a:bodyPr wrap="square" rtlCol="0">
            <a:spAutoFit/>
          </a:bodyPr>
          <a:lstStyle/>
          <a:p>
            <a:pPr algn="ctr"/>
            <a:r>
              <a:rPr lang="fr-FR" dirty="0"/>
              <a:t>Tronc commun</a:t>
            </a:r>
          </a:p>
        </p:txBody>
      </p:sp>
      <p:sp>
        <p:nvSpPr>
          <p:cNvPr id="14" name="ZoneTexte 13"/>
          <p:cNvSpPr txBox="1"/>
          <p:nvPr/>
        </p:nvSpPr>
        <p:spPr>
          <a:xfrm>
            <a:off x="3791744" y="1156102"/>
            <a:ext cx="1952844" cy="923330"/>
          </a:xfrm>
          <a:prstGeom prst="rect">
            <a:avLst/>
          </a:prstGeom>
          <a:noFill/>
        </p:spPr>
        <p:txBody>
          <a:bodyPr wrap="square" rtlCol="0">
            <a:spAutoFit/>
          </a:bodyPr>
          <a:lstStyle/>
          <a:p>
            <a:r>
              <a:rPr lang="fr-FR" dirty="0"/>
              <a:t>Enjeux et mutations de l’éducation</a:t>
            </a:r>
          </a:p>
        </p:txBody>
      </p:sp>
      <p:sp>
        <p:nvSpPr>
          <p:cNvPr id="16" name="ZoneTexte 15"/>
          <p:cNvSpPr txBox="1"/>
          <p:nvPr/>
        </p:nvSpPr>
        <p:spPr>
          <a:xfrm>
            <a:off x="3870281" y="2264099"/>
            <a:ext cx="1565304" cy="646331"/>
          </a:xfrm>
          <a:prstGeom prst="rect">
            <a:avLst/>
          </a:prstGeom>
          <a:noFill/>
        </p:spPr>
        <p:txBody>
          <a:bodyPr wrap="square" rtlCol="0">
            <a:spAutoFit/>
          </a:bodyPr>
          <a:lstStyle/>
          <a:p>
            <a:r>
              <a:rPr lang="fr-FR" dirty="0"/>
              <a:t>Initiation à la recherche</a:t>
            </a:r>
          </a:p>
        </p:txBody>
      </p:sp>
      <p:sp>
        <p:nvSpPr>
          <p:cNvPr id="17" name="Ellipse 16"/>
          <p:cNvSpPr/>
          <p:nvPr/>
        </p:nvSpPr>
        <p:spPr>
          <a:xfrm>
            <a:off x="2496578" y="3429000"/>
            <a:ext cx="3527414"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S2</a:t>
            </a:r>
          </a:p>
        </p:txBody>
      </p:sp>
      <p:sp>
        <p:nvSpPr>
          <p:cNvPr id="18" name="ZoneTexte 17"/>
          <p:cNvSpPr txBox="1"/>
          <p:nvPr/>
        </p:nvSpPr>
        <p:spPr>
          <a:xfrm>
            <a:off x="1593011" y="4653136"/>
            <a:ext cx="2088232" cy="369332"/>
          </a:xfrm>
          <a:prstGeom prst="rect">
            <a:avLst/>
          </a:prstGeom>
          <a:noFill/>
        </p:spPr>
        <p:txBody>
          <a:bodyPr wrap="square" rtlCol="0">
            <a:spAutoFit/>
          </a:bodyPr>
          <a:lstStyle/>
          <a:p>
            <a:pPr algn="ctr"/>
            <a:r>
              <a:rPr lang="fr-FR" dirty="0"/>
              <a:t>Tronc commun</a:t>
            </a:r>
          </a:p>
        </p:txBody>
      </p:sp>
      <p:sp>
        <p:nvSpPr>
          <p:cNvPr id="19" name="ZoneTexte 18"/>
          <p:cNvSpPr txBox="1"/>
          <p:nvPr/>
        </p:nvSpPr>
        <p:spPr>
          <a:xfrm>
            <a:off x="3631793" y="4329971"/>
            <a:ext cx="2160240" cy="646331"/>
          </a:xfrm>
          <a:prstGeom prst="rect">
            <a:avLst/>
          </a:prstGeom>
          <a:noFill/>
        </p:spPr>
        <p:txBody>
          <a:bodyPr wrap="square" rtlCol="0">
            <a:spAutoFit/>
          </a:bodyPr>
          <a:lstStyle/>
          <a:p>
            <a:r>
              <a:rPr lang="fr-FR" dirty="0"/>
              <a:t>Recherche et projet de recherche</a:t>
            </a:r>
          </a:p>
        </p:txBody>
      </p:sp>
      <p:sp>
        <p:nvSpPr>
          <p:cNvPr id="20" name="ZoneTexte 19"/>
          <p:cNvSpPr txBox="1"/>
          <p:nvPr/>
        </p:nvSpPr>
        <p:spPr>
          <a:xfrm>
            <a:off x="3688046" y="4930858"/>
            <a:ext cx="2160240" cy="369332"/>
          </a:xfrm>
          <a:prstGeom prst="rect">
            <a:avLst/>
          </a:prstGeom>
          <a:noFill/>
        </p:spPr>
        <p:txBody>
          <a:bodyPr wrap="square" rtlCol="0">
            <a:spAutoFit/>
          </a:bodyPr>
          <a:lstStyle/>
          <a:p>
            <a:r>
              <a:rPr lang="fr-FR" dirty="0"/>
              <a:t>LVE</a:t>
            </a:r>
          </a:p>
        </p:txBody>
      </p:sp>
      <p:sp>
        <p:nvSpPr>
          <p:cNvPr id="21" name="ZoneTexte 20"/>
          <p:cNvSpPr txBox="1"/>
          <p:nvPr/>
        </p:nvSpPr>
        <p:spPr>
          <a:xfrm>
            <a:off x="2100045" y="5733256"/>
            <a:ext cx="3748241" cy="369332"/>
          </a:xfrm>
          <a:prstGeom prst="rect">
            <a:avLst/>
          </a:prstGeom>
          <a:noFill/>
        </p:spPr>
        <p:txBody>
          <a:bodyPr wrap="square" rtlCol="0">
            <a:spAutoFit/>
          </a:bodyPr>
          <a:lstStyle/>
          <a:p>
            <a:r>
              <a:rPr lang="fr-FR" dirty="0"/>
              <a:t>UE spécifiques à chaque parcours</a:t>
            </a:r>
          </a:p>
        </p:txBody>
      </p:sp>
      <p:sp>
        <p:nvSpPr>
          <p:cNvPr id="22" name="Ellipse 21"/>
          <p:cNvSpPr/>
          <p:nvPr/>
        </p:nvSpPr>
        <p:spPr>
          <a:xfrm>
            <a:off x="6672064" y="3420360"/>
            <a:ext cx="3527414"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S4</a:t>
            </a:r>
          </a:p>
        </p:txBody>
      </p:sp>
      <p:sp>
        <p:nvSpPr>
          <p:cNvPr id="23" name="ZoneTexte 22"/>
          <p:cNvSpPr txBox="1"/>
          <p:nvPr/>
        </p:nvSpPr>
        <p:spPr>
          <a:xfrm>
            <a:off x="6451238" y="1248196"/>
            <a:ext cx="3748241" cy="923330"/>
          </a:xfrm>
          <a:prstGeom prst="rect">
            <a:avLst/>
          </a:prstGeom>
          <a:noFill/>
        </p:spPr>
        <p:txBody>
          <a:bodyPr wrap="square" rtlCol="0">
            <a:spAutoFit/>
          </a:bodyPr>
          <a:lstStyle/>
          <a:p>
            <a:r>
              <a:rPr lang="fr-FR" dirty="0"/>
              <a:t>UE spécifiques à chaque parcours dont UE recherche et accompagnement mémoire</a:t>
            </a:r>
          </a:p>
        </p:txBody>
      </p:sp>
      <p:sp>
        <p:nvSpPr>
          <p:cNvPr id="24" name="ZoneTexte 23"/>
          <p:cNvSpPr txBox="1"/>
          <p:nvPr/>
        </p:nvSpPr>
        <p:spPr>
          <a:xfrm>
            <a:off x="6416727" y="4699302"/>
            <a:ext cx="3748241" cy="923330"/>
          </a:xfrm>
          <a:prstGeom prst="rect">
            <a:avLst/>
          </a:prstGeom>
          <a:noFill/>
        </p:spPr>
        <p:txBody>
          <a:bodyPr wrap="square" rtlCol="0">
            <a:spAutoFit/>
          </a:bodyPr>
          <a:lstStyle/>
          <a:p>
            <a:r>
              <a:rPr lang="fr-FR" dirty="0"/>
              <a:t>UE spécifiques à chaque parcours dont UE recherche et </a:t>
            </a:r>
            <a:r>
              <a:rPr lang="fr-FR"/>
              <a:t>accompagnement mémoire</a:t>
            </a:r>
            <a:endParaRPr lang="fr-FR" dirty="0"/>
          </a:p>
        </p:txBody>
      </p:sp>
    </p:spTree>
    <p:extLst>
      <p:ext uri="{BB962C8B-B14F-4D97-AF65-F5344CB8AC3E}">
        <p14:creationId xmlns:p14="http://schemas.microsoft.com/office/powerpoint/2010/main" val="272799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9202C1-55D9-42C6-9B3F-2ACE13A079C7}"/>
              </a:ext>
            </a:extLst>
          </p:cNvPr>
          <p:cNvSpPr>
            <a:spLocks noGrp="1"/>
          </p:cNvSpPr>
          <p:nvPr>
            <p:ph type="title"/>
          </p:nvPr>
        </p:nvSpPr>
        <p:spPr>
          <a:xfrm>
            <a:off x="691551" y="-109326"/>
            <a:ext cx="10515600" cy="1141322"/>
          </a:xfrm>
        </p:spPr>
        <p:txBody>
          <a:bodyPr>
            <a:normAutofit/>
          </a:bodyPr>
          <a:lstStyle/>
          <a:p>
            <a:pPr algn="ctr">
              <a:lnSpc>
                <a:spcPct val="100000"/>
              </a:lnSpc>
            </a:pPr>
            <a:r>
              <a:rPr lang="fr-FR" sz="3200" b="1" dirty="0"/>
              <a:t>Master </a:t>
            </a:r>
            <a:r>
              <a:rPr lang="fr-FR" sz="3200" b="1" dirty="0" smtClean="0"/>
              <a:t> Mention </a:t>
            </a:r>
            <a:r>
              <a:rPr lang="fr-FR" sz="3200" b="1" dirty="0"/>
              <a:t>IES (Innovation, Education, Société)</a:t>
            </a:r>
            <a:endParaRPr lang="fr-FR" sz="3200" dirty="0"/>
          </a:p>
        </p:txBody>
      </p:sp>
      <p:graphicFrame>
        <p:nvGraphicFramePr>
          <p:cNvPr id="8" name="Tableau 8">
            <a:extLst>
              <a:ext uri="{FF2B5EF4-FFF2-40B4-BE49-F238E27FC236}">
                <a16:creationId xmlns="" xmlns:a16="http://schemas.microsoft.com/office/drawing/2014/main" id="{6038372A-2489-40EC-9BB8-FB9D387D7549}"/>
              </a:ext>
            </a:extLst>
          </p:cNvPr>
          <p:cNvGraphicFramePr>
            <a:graphicFrameLocks noGrp="1"/>
          </p:cNvGraphicFramePr>
          <p:nvPr>
            <p:ph idx="1"/>
            <p:extLst>
              <p:ext uri="{D42A27DB-BD31-4B8C-83A1-F6EECF244321}">
                <p14:modId xmlns:p14="http://schemas.microsoft.com/office/powerpoint/2010/main" val="3724725642"/>
              </p:ext>
            </p:extLst>
          </p:nvPr>
        </p:nvGraphicFramePr>
        <p:xfrm>
          <a:off x="19050" y="766788"/>
          <a:ext cx="12192000" cy="5970838"/>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1415268182"/>
                    </a:ext>
                  </a:extLst>
                </a:gridCol>
                <a:gridCol w="4064000">
                  <a:extLst>
                    <a:ext uri="{9D8B030D-6E8A-4147-A177-3AD203B41FA5}">
                      <a16:colId xmlns="" xmlns:a16="http://schemas.microsoft.com/office/drawing/2014/main" val="2564946966"/>
                    </a:ext>
                  </a:extLst>
                </a:gridCol>
                <a:gridCol w="4064000">
                  <a:extLst>
                    <a:ext uri="{9D8B030D-6E8A-4147-A177-3AD203B41FA5}">
                      <a16:colId xmlns="" xmlns:a16="http://schemas.microsoft.com/office/drawing/2014/main" val="2783397778"/>
                    </a:ext>
                  </a:extLst>
                </a:gridCol>
              </a:tblGrid>
              <a:tr h="1062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EIFFALE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effectLst/>
                          <a:latin typeface="Arial" panose="020B0604020202020204" pitchFamily="34" charset="0"/>
                          <a:cs typeface="Arial" panose="020B0604020202020204" pitchFamily="34" charset="0"/>
                        </a:rPr>
                        <a:t>Enseignement et Ingénierie de la Formation en Français et en Anglais Langues </a:t>
                      </a:r>
                      <a:r>
                        <a:rPr lang="fr-FR" sz="1400" b="1" dirty="0" smtClean="0">
                          <a:solidFill>
                            <a:schemeClr val="bg1"/>
                          </a:solidFill>
                          <a:effectLst/>
                          <a:latin typeface="Arial" panose="020B0604020202020204" pitchFamily="34" charset="0"/>
                          <a:cs typeface="Arial" panose="020B0604020202020204" pitchFamily="34" charset="0"/>
                        </a:rPr>
                        <a:t>Étrangères</a:t>
                      </a:r>
                      <a:endParaRPr lang="fr-FR" sz="1400" b="1" dirty="0">
                        <a:solidFill>
                          <a:schemeClr val="bg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600" b="1" i="0" u="none" strike="noStrike" cap="none" normalizeH="0" baseline="0" dirty="0">
                          <a:ln>
                            <a:noFill/>
                          </a:ln>
                          <a:solidFill>
                            <a:schemeClr val="bg1"/>
                          </a:solidFill>
                          <a:latin typeface="Arial" panose="020B0604020202020204" pitchFamily="34" charset="0"/>
                          <a:cs typeface="Arial" panose="020B0604020202020204" pitchFamily="34" charset="0"/>
                        </a:rPr>
                        <a:t>MAC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400" b="1" i="0" u="none" strike="noStrike" cap="none" normalizeH="0" baseline="0" dirty="0">
                          <a:ln>
                            <a:noFill/>
                          </a:ln>
                          <a:solidFill>
                            <a:schemeClr val="bg1"/>
                          </a:solidFill>
                          <a:latin typeface="Arial" panose="020B0604020202020204" pitchFamily="34" charset="0"/>
                          <a:cs typeface="Arial" panose="020B0604020202020204" pitchFamily="34" charset="0"/>
                        </a:rPr>
                        <a:t>Médiation artistique et culturelle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600" b="1" i="0" u="none" strike="noStrike" cap="none" normalizeH="0" baseline="0" dirty="0">
                        <a:ln>
                          <a:noFill/>
                        </a:ln>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r>
                        <a:rPr lang="fr-FR" altLang="fr-FR" sz="1600" b="1" dirty="0">
                          <a:solidFill>
                            <a:schemeClr val="bg1"/>
                          </a:solidFill>
                          <a:effectLst/>
                          <a:latin typeface="Arial" panose="020B0604020202020204" pitchFamily="34" charset="0"/>
                          <a:cs typeface="Arial" panose="020B0604020202020204" pitchFamily="34" charset="0"/>
                        </a:rPr>
                        <a:t>ReSoDDE-ESEC </a:t>
                      </a:r>
                    </a:p>
                    <a:p>
                      <a:pPr marL="0" marR="0" lvl="0" indent="0" algn="ctr" defTabSz="914400" rtl="0" eaLnBrk="0" fontAlgn="base" latinLnBrk="0" hangingPunct="0">
                        <a:lnSpc>
                          <a:spcPct val="100000"/>
                        </a:lnSpc>
                        <a:spcBef>
                          <a:spcPts val="0"/>
                        </a:spcBef>
                        <a:spcAft>
                          <a:spcPts val="0"/>
                        </a:spcAft>
                        <a:buClrTx/>
                        <a:buSzTx/>
                        <a:buFontTx/>
                        <a:buNone/>
                        <a:tabLst/>
                      </a:pPr>
                      <a:r>
                        <a:rPr lang="fr-FR"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Responsabilités Sociétales et Développement Durable en Entreprise-Education, Santé, Environnement, Citoyenneté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77170878"/>
                  </a:ext>
                </a:extLst>
              </a:tr>
              <a:tr h="320793">
                <a:tc gridSpan="3">
                  <a:txBody>
                    <a:bodyPr/>
                    <a:lstStyle/>
                    <a:p>
                      <a:pPr algn="ctr"/>
                      <a:r>
                        <a:rPr lang="fr-FR" b="1" dirty="0"/>
                        <a:t>Débouchés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2452695853"/>
                  </a:ext>
                </a:extLst>
              </a:tr>
              <a:tr h="2512877">
                <a:tc>
                  <a:txBody>
                    <a:bodyPr/>
                    <a:lstStyle/>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Professeurs et/ou formateurs de français et/ou d’anglais langues étrangères ;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Formateurs dans divers domaines professionnels incluant de l’ingénierie de formation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Responsables de formation dans divers domaines professionnels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Chargés de projets internationaux dans le domaine de l’éducation et de la formation. </a:t>
                      </a:r>
                      <a:endParaRPr lang="fr-FR" sz="1400" kern="1200" dirty="0" smtClean="0">
                        <a:solidFill>
                          <a:schemeClr val="dk1"/>
                        </a:solidFill>
                        <a:effectLst/>
                        <a:latin typeface="+mn-lt"/>
                        <a:ea typeface="+mn-ea"/>
                        <a:cs typeface="+mn-cs"/>
                      </a:endParaRPr>
                    </a:p>
                    <a:p>
                      <a:pPr marL="285750" indent="-285750">
                        <a:buFont typeface="Wingdings" panose="05000000000000000000" pitchFamily="2" charset="2"/>
                        <a:buChar char="Ø"/>
                      </a:pPr>
                      <a:r>
                        <a:rPr lang="fr-FR" sz="1400" kern="1200" dirty="0" smtClean="0">
                          <a:solidFill>
                            <a:schemeClr val="dk1"/>
                          </a:solidFill>
                          <a:effectLst/>
                          <a:latin typeface="+mn-lt"/>
                          <a:ea typeface="+mn-ea"/>
                          <a:cs typeface="+mn-cs"/>
                        </a:rPr>
                        <a:t>Poursuite en 3</a:t>
                      </a:r>
                      <a:r>
                        <a:rPr lang="fr-FR" sz="1400" kern="1200" baseline="30000" dirty="0" smtClean="0">
                          <a:solidFill>
                            <a:schemeClr val="dk1"/>
                          </a:solidFill>
                          <a:effectLst/>
                          <a:latin typeface="+mn-lt"/>
                          <a:ea typeface="+mn-ea"/>
                          <a:cs typeface="+mn-cs"/>
                        </a:rPr>
                        <a:t>e</a:t>
                      </a:r>
                      <a:r>
                        <a:rPr lang="fr-FR" sz="1400" kern="1200" baseline="0" dirty="0" smtClean="0">
                          <a:solidFill>
                            <a:schemeClr val="dk1"/>
                          </a:solidFill>
                          <a:effectLst/>
                          <a:latin typeface="+mn-lt"/>
                          <a:ea typeface="+mn-ea"/>
                          <a:cs typeface="+mn-cs"/>
                        </a:rPr>
                        <a:t> cycle (2 étudiants promo 2020)</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400" kern="1200" dirty="0" smtClean="0">
                          <a:solidFill>
                            <a:schemeClr val="dk1"/>
                          </a:solidFill>
                          <a:effectLst/>
                          <a:latin typeface="+mn-lt"/>
                          <a:ea typeface="+mn-ea"/>
                          <a:cs typeface="+mn-cs"/>
                        </a:rPr>
                        <a:t>Animateurs dans différents domaines professionnels (culturel, social, socioculturel, de la prévention, de la santé, du handicap, etc.) ;</a:t>
                      </a:r>
                    </a:p>
                    <a:p>
                      <a:pPr marL="285750" indent="-285750">
                        <a:buFont typeface="Wingdings" panose="05000000000000000000" pitchFamily="2" charset="2"/>
                        <a:buChar char="Ø"/>
                      </a:pPr>
                      <a:r>
                        <a:rPr lang="fr-FR" sz="1400" kern="1200" dirty="0" smtClean="0">
                          <a:solidFill>
                            <a:schemeClr val="dk1"/>
                          </a:solidFill>
                          <a:effectLst/>
                          <a:latin typeface="+mn-lt"/>
                          <a:ea typeface="+mn-ea"/>
                          <a:cs typeface="+mn-cs"/>
                        </a:rPr>
                        <a:t>Médiateurs dans le domaine artistique,</a:t>
                      </a:r>
                      <a:r>
                        <a:rPr lang="fr-FR" sz="1400" kern="1200" baseline="0" dirty="0" smtClean="0">
                          <a:solidFill>
                            <a:schemeClr val="dk1"/>
                          </a:solidFill>
                          <a:effectLst/>
                          <a:latin typeface="+mn-lt"/>
                          <a:ea typeface="+mn-ea"/>
                          <a:cs typeface="+mn-cs"/>
                        </a:rPr>
                        <a:t> </a:t>
                      </a:r>
                      <a:r>
                        <a:rPr lang="fr-FR" sz="1400" kern="1200" dirty="0" smtClean="0">
                          <a:solidFill>
                            <a:schemeClr val="dk1"/>
                          </a:solidFill>
                          <a:effectLst/>
                          <a:latin typeface="+mn-lt"/>
                          <a:ea typeface="+mn-ea"/>
                          <a:cs typeface="+mn-cs"/>
                        </a:rPr>
                        <a:t>culturel et</a:t>
                      </a:r>
                      <a:r>
                        <a:rPr lang="fr-FR" sz="1400" kern="1200" baseline="0" dirty="0" smtClean="0">
                          <a:solidFill>
                            <a:schemeClr val="dk1"/>
                          </a:solidFill>
                          <a:effectLst/>
                          <a:latin typeface="+mn-lt"/>
                          <a:ea typeface="+mn-ea"/>
                          <a:cs typeface="+mn-cs"/>
                        </a:rPr>
                        <a:t> éducatif </a:t>
                      </a:r>
                      <a:r>
                        <a:rPr lang="fr-FR" sz="1400" kern="1200" dirty="0" smtClean="0">
                          <a:solidFill>
                            <a:schemeClr val="dk1"/>
                          </a:solidFill>
                          <a:effectLst/>
                          <a:latin typeface="+mn-lt"/>
                          <a:ea typeface="+mn-ea"/>
                          <a:cs typeface="+mn-cs"/>
                        </a:rPr>
                        <a:t>au sein d’institutions culturelles publiques,</a:t>
                      </a:r>
                      <a:r>
                        <a:rPr lang="fr-FR" sz="1400" kern="1200" baseline="0" dirty="0" smtClean="0">
                          <a:solidFill>
                            <a:schemeClr val="dk1"/>
                          </a:solidFill>
                          <a:effectLst/>
                          <a:latin typeface="+mn-lt"/>
                          <a:ea typeface="+mn-ea"/>
                          <a:cs typeface="+mn-cs"/>
                        </a:rPr>
                        <a:t> </a:t>
                      </a:r>
                      <a:r>
                        <a:rPr lang="fr-FR" sz="1400" kern="1200" dirty="0" smtClean="0">
                          <a:solidFill>
                            <a:schemeClr val="dk1"/>
                          </a:solidFill>
                          <a:effectLst/>
                          <a:latin typeface="+mn-lt"/>
                          <a:ea typeface="+mn-ea"/>
                          <a:cs typeface="+mn-cs"/>
                        </a:rPr>
                        <a:t>privées, des associations, des </a:t>
                      </a:r>
                      <a:r>
                        <a:rPr lang="fr-FR" sz="1400" kern="1200" smtClean="0">
                          <a:solidFill>
                            <a:schemeClr val="dk1"/>
                          </a:solidFill>
                          <a:effectLst/>
                          <a:latin typeface="+mn-lt"/>
                          <a:ea typeface="+mn-ea"/>
                          <a:cs typeface="+mn-cs"/>
                        </a:rPr>
                        <a:t>collectivités </a:t>
                      </a:r>
                      <a:r>
                        <a:rPr lang="fr-FR" sz="1400" kern="1200" smtClean="0">
                          <a:solidFill>
                            <a:schemeClr val="dk1"/>
                          </a:solidFill>
                          <a:effectLst/>
                          <a:latin typeface="+mn-lt"/>
                          <a:ea typeface="+mn-ea"/>
                          <a:cs typeface="+mn-cs"/>
                        </a:rPr>
                        <a:t>territoriales</a:t>
                      </a:r>
                      <a:r>
                        <a:rPr lang="fr-FR" sz="1400" kern="1200" baseline="0" smtClean="0">
                          <a:solidFill>
                            <a:schemeClr val="dk1"/>
                          </a:solidFill>
                          <a:effectLst/>
                          <a:latin typeface="+mn-lt"/>
                          <a:ea typeface="+mn-ea"/>
                          <a:cs typeface="+mn-cs"/>
                        </a:rPr>
                        <a:t> </a:t>
                      </a:r>
                      <a:r>
                        <a:rPr lang="fr-FR" sz="1400" kern="1200" baseline="0" dirty="0" smtClean="0">
                          <a:solidFill>
                            <a:schemeClr val="dk1"/>
                          </a:solidFill>
                          <a:effectLst/>
                          <a:latin typeface="+mn-lt"/>
                          <a:ea typeface="+mn-ea"/>
                          <a:cs typeface="+mn-cs"/>
                        </a:rPr>
                        <a:t>;</a:t>
                      </a:r>
                    </a:p>
                    <a:p>
                      <a:pPr marL="285750" indent="-285750">
                        <a:buFont typeface="Wingdings" panose="05000000000000000000" pitchFamily="2" charset="2"/>
                        <a:buChar char="Ø"/>
                      </a:pPr>
                      <a:r>
                        <a:rPr lang="fr-FR" sz="1400" kern="1200" baseline="0" dirty="0" smtClean="0">
                          <a:solidFill>
                            <a:schemeClr val="dk1"/>
                          </a:solidFill>
                          <a:effectLst/>
                          <a:latin typeface="+mn-lt"/>
                          <a:ea typeface="+mn-ea"/>
                          <a:cs typeface="+mn-cs"/>
                        </a:rPr>
                        <a:t>Chargés de projets de médiation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400" kern="1200" dirty="0" smtClean="0">
                          <a:solidFill>
                            <a:schemeClr val="dk1"/>
                          </a:solidFill>
                          <a:effectLst/>
                          <a:latin typeface="+mn-lt"/>
                          <a:ea typeface="+mn-ea"/>
                          <a:cs typeface="+mn-cs"/>
                        </a:rPr>
                        <a:t>Formateurs dans le domaine de la médiation artistique et culturelle.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Animateur, formateur en EDD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Chargé de projet en EDD dans le secteur associatif, le secteur de la solidarité internationale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Chargé de projet en entreprise pour la mise en place du RSE ;</a:t>
                      </a:r>
                    </a:p>
                    <a:p>
                      <a:pPr marL="285750" indent="-285750">
                        <a:buFont typeface="Wingdings" panose="05000000000000000000" pitchFamily="2" charset="2"/>
                        <a:buChar char="Ø"/>
                      </a:pPr>
                      <a:r>
                        <a:rPr lang="fr-FR" sz="1400" kern="1200" dirty="0">
                          <a:solidFill>
                            <a:schemeClr val="dk1"/>
                          </a:solidFill>
                          <a:effectLst/>
                          <a:latin typeface="+mn-lt"/>
                          <a:ea typeface="+mn-ea"/>
                          <a:cs typeface="+mn-cs"/>
                        </a:rPr>
                        <a:t>Chargé de mission FPT.</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0903398"/>
                  </a:ext>
                </a:extLst>
              </a:tr>
              <a:tr h="454456">
                <a:tc gridSpan="3">
                  <a:txBody>
                    <a:bodyPr/>
                    <a:lstStyle/>
                    <a:p>
                      <a:pPr algn="ctr"/>
                      <a:r>
                        <a:rPr lang="fr-FR" sz="1400" b="1" dirty="0"/>
                        <a:t>Poursuite en Doctorat </a:t>
                      </a:r>
                    </a:p>
                    <a:p>
                      <a:pPr algn="ctr"/>
                      <a:r>
                        <a:rPr lang="fr-FR" sz="1400" b="1" dirty="0"/>
                        <a:t>(4 doctorants issus du parcours ESEC </a:t>
                      </a:r>
                      <a:r>
                        <a:rPr lang="fr-FR" sz="1400" b="1" dirty="0" smtClean="0"/>
                        <a:t>dont </a:t>
                      </a:r>
                      <a:r>
                        <a:rPr lang="fr-FR" sz="1400" b="1" dirty="0"/>
                        <a:t>2 contrats </a:t>
                      </a:r>
                      <a:r>
                        <a:rPr lang="fr-FR" sz="1400" b="1" dirty="0" smtClean="0"/>
                        <a:t>doctoraux + </a:t>
                      </a:r>
                      <a:r>
                        <a:rPr lang="fr-FR" sz="1400" b="1" smtClean="0"/>
                        <a:t>2 étudiants EIFFALE </a:t>
                      </a:r>
                      <a:r>
                        <a:rPr lang="fr-FR" sz="1400" b="1" dirty="0" smtClean="0"/>
                        <a:t>depuis 2016)</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A"/>
                    </a:solidFill>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272095247"/>
                  </a:ext>
                </a:extLst>
              </a:tr>
              <a:tr h="320793">
                <a:tc gridSpan="3">
                  <a:txBody>
                    <a:bodyPr/>
                    <a:lstStyle/>
                    <a:p>
                      <a:pPr algn="ctr"/>
                      <a:r>
                        <a:rPr lang="fr-FR" b="1" dirty="0"/>
                        <a:t>Organisation de la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4264029184"/>
                  </a:ext>
                </a:extLst>
              </a:tr>
              <a:tr h="561387">
                <a:tc gridSpan="3">
                  <a:txBody>
                    <a:bodyPr/>
                    <a:lstStyle/>
                    <a:p>
                      <a:pPr algn="ctr"/>
                      <a:r>
                        <a:rPr lang="fr-FR" dirty="0"/>
                        <a:t>M1 à tronc commun (Initiation à la recherche, Formation à l’interculturalité, Ingénierie de formation) </a:t>
                      </a:r>
                    </a:p>
                    <a:p>
                      <a:pPr algn="ctr"/>
                      <a:r>
                        <a:rPr lang="fr-FR" dirty="0"/>
                        <a:t>+ UE spécifiques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1FA"/>
                    </a:solidFill>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3300102191"/>
                  </a:ext>
                </a:extLst>
              </a:tr>
              <a:tr h="506189">
                <a:tc>
                  <a:txBody>
                    <a:bodyPr/>
                    <a:lstStyle/>
                    <a:p>
                      <a:r>
                        <a:rPr lang="fr-FR" dirty="0"/>
                        <a:t>M2 Spécifique au parcours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M2 Spécifique au </a:t>
                      </a:r>
                      <a:r>
                        <a:rPr lang="fr-FR" dirty="0" smtClean="0"/>
                        <a:t>parcours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M2 Spécifique au </a:t>
                      </a:r>
                      <a:r>
                        <a:rPr lang="fr-FR" dirty="0" smtClean="0"/>
                        <a:t>parcours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92723606"/>
                  </a:ext>
                </a:extLst>
              </a:tr>
            </a:tbl>
          </a:graphicData>
        </a:graphic>
      </p:graphicFrame>
      <p:sp>
        <p:nvSpPr>
          <p:cNvPr id="9" name="Rectangle 8">
            <a:extLst>
              <a:ext uri="{FF2B5EF4-FFF2-40B4-BE49-F238E27FC236}">
                <a16:creationId xmlns="" xmlns:a16="http://schemas.microsoft.com/office/drawing/2014/main" id="{5E92F6FA-9A37-451D-8621-2CE2F3921C56}"/>
              </a:ext>
            </a:extLst>
          </p:cNvPr>
          <p:cNvSpPr/>
          <p:nvPr/>
        </p:nvSpPr>
        <p:spPr>
          <a:xfrm rot="20407613">
            <a:off x="-320120" y="297244"/>
            <a:ext cx="2691289" cy="668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0000"/>
                </a:solidFill>
                <a:effectLst>
                  <a:outerShdw blurRad="38100" dist="38100" dir="2700000" algn="tl">
                    <a:srgbClr val="000000">
                      <a:alpha val="43137"/>
                    </a:srgbClr>
                  </a:outerShdw>
                </a:effectLst>
              </a:rPr>
              <a:t>Septembre </a:t>
            </a:r>
          </a:p>
          <a:p>
            <a:pPr algn="ctr"/>
            <a:r>
              <a:rPr lang="fr-FR" sz="2800" dirty="0">
                <a:solidFill>
                  <a:srgbClr val="FF0000"/>
                </a:solidFill>
                <a:effectLst>
                  <a:outerShdw blurRad="38100" dist="38100" dir="2700000" algn="tl">
                    <a:srgbClr val="000000">
                      <a:alpha val="43137"/>
                    </a:srgbClr>
                  </a:outerShdw>
                </a:effectLst>
              </a:rPr>
              <a:t>2021</a:t>
            </a:r>
          </a:p>
        </p:txBody>
      </p:sp>
      <p:pic>
        <p:nvPicPr>
          <p:cNvPr id="10" name="Image 9" descr="Logo-FDE-UM-couleur-2015">
            <a:extLst>
              <a:ext uri="{FF2B5EF4-FFF2-40B4-BE49-F238E27FC236}">
                <a16:creationId xmlns="" xmlns:a16="http://schemas.microsoft.com/office/drawing/2014/main" id="{436211FC-69FD-4BAA-9FA9-D7914BDA4A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9514" y="92934"/>
            <a:ext cx="720000" cy="676011"/>
          </a:xfrm>
          <a:prstGeom prst="rect">
            <a:avLst/>
          </a:prstGeom>
          <a:noFill/>
          <a:ln>
            <a:noFill/>
          </a:ln>
        </p:spPr>
      </p:pic>
      <p:pic>
        <p:nvPicPr>
          <p:cNvPr id="11" name="Image 3" descr="LOGO_UM_papier_en_tete_2">
            <a:extLst>
              <a:ext uri="{FF2B5EF4-FFF2-40B4-BE49-F238E27FC236}">
                <a16:creationId xmlns="" xmlns:a16="http://schemas.microsoft.com/office/drawing/2014/main" id="{B9A3B3AF-1D9F-420C-8D5C-B52169866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7877" y="92934"/>
            <a:ext cx="612000" cy="61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96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1527CC4-9CC4-4D9C-B3A6-B0771BBB3837}"/>
              </a:ext>
            </a:extLst>
          </p:cNvPr>
          <p:cNvSpPr>
            <a:spLocks noGrp="1"/>
          </p:cNvSpPr>
          <p:nvPr>
            <p:ph type="ctrTitle"/>
          </p:nvPr>
        </p:nvSpPr>
        <p:spPr>
          <a:xfrm>
            <a:off x="6194716" y="739978"/>
            <a:ext cx="5334930" cy="3004145"/>
          </a:xfrm>
        </p:spPr>
        <p:txBody>
          <a:bodyPr>
            <a:normAutofit/>
          </a:bodyPr>
          <a:lstStyle/>
          <a:p>
            <a:r>
              <a:rPr lang="fr-FR" sz="3800"/>
              <a:t>Présentation des formations </a:t>
            </a:r>
            <a:br>
              <a:rPr lang="fr-FR" sz="3800"/>
            </a:br>
            <a:r>
              <a:rPr lang="fr-FR" sz="3800"/>
              <a:t>en Sciences de l’éducation </a:t>
            </a:r>
            <a:br>
              <a:rPr lang="fr-FR" sz="3800"/>
            </a:br>
            <a:r>
              <a:rPr lang="fr-FR" sz="3800"/>
              <a:t>à l’Université Paul-Valéry</a:t>
            </a:r>
          </a:p>
        </p:txBody>
      </p:sp>
      <p:pic>
        <p:nvPicPr>
          <p:cNvPr id="5" name="Image 4">
            <a:extLst>
              <a:ext uri="{FF2B5EF4-FFF2-40B4-BE49-F238E27FC236}">
                <a16:creationId xmlns="" xmlns:a16="http://schemas.microsoft.com/office/drawing/2014/main" id="{821C0F4A-565A-4861-AED3-0F34E3992192}"/>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86776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FBD365-D0E2-48B3-9409-A02D11FE4CEC}"/>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100" dirty="0" err="1"/>
              <a:t>Licence</a:t>
            </a:r>
            <a:r>
              <a:rPr lang="en-US" sz="5100" dirty="0"/>
              <a:t> des Sciences de </a:t>
            </a:r>
            <a:r>
              <a:rPr lang="en-US" sz="5100" dirty="0" err="1"/>
              <a:t>l’éducation</a:t>
            </a:r>
            <a:endParaRPr lang="en-US" sz="5100" dirty="0"/>
          </a:p>
        </p:txBody>
      </p:sp>
      <p:sp>
        <p:nvSpPr>
          <p:cNvPr id="3" name="Espace réservé du contenu 2">
            <a:extLst>
              <a:ext uri="{FF2B5EF4-FFF2-40B4-BE49-F238E27FC236}">
                <a16:creationId xmlns="" xmlns:a16="http://schemas.microsoft.com/office/drawing/2014/main" id="{E75E4611-00E5-4D79-85AB-388A8F895897}"/>
              </a:ext>
            </a:extLst>
          </p:cNvPr>
          <p:cNvSpPr>
            <a:spLocks noGrp="1"/>
          </p:cNvSpPr>
          <p:nvPr>
            <p:ph idx="1"/>
          </p:nvPr>
        </p:nvSpPr>
        <p:spPr>
          <a:xfrm>
            <a:off x="892818" y="3849845"/>
            <a:ext cx="5085580" cy="1881751"/>
          </a:xfrm>
        </p:spPr>
        <p:txBody>
          <a:bodyPr vert="horz" lIns="91440" tIns="45720" rIns="91440" bIns="45720" rtlCol="0">
            <a:normAutofit/>
          </a:bodyPr>
          <a:lstStyle/>
          <a:p>
            <a:pPr marL="0" indent="0">
              <a:buNone/>
            </a:pPr>
            <a:r>
              <a:rPr lang="en-US" sz="2400"/>
              <a:t>Responsable : Godefroy Lansade</a:t>
            </a:r>
          </a:p>
        </p:txBody>
      </p:sp>
      <p:pic>
        <p:nvPicPr>
          <p:cNvPr id="4" name="Image 3">
            <a:extLst>
              <a:ext uri="{FF2B5EF4-FFF2-40B4-BE49-F238E27FC236}">
                <a16:creationId xmlns="" xmlns:a16="http://schemas.microsoft.com/office/drawing/2014/main" id="{1E42AD1C-253F-4B2F-8BA0-894F4D20494E}"/>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6521381" y="773723"/>
            <a:ext cx="5194998" cy="51949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97434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FBD365-D0E2-48B3-9409-A02D11FE4CEC}"/>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100">
                <a:solidFill>
                  <a:schemeClr val="bg1"/>
                </a:solidFill>
              </a:rPr>
              <a:t>Option “Professeur des écoles”</a:t>
            </a:r>
          </a:p>
        </p:txBody>
      </p:sp>
      <p:sp>
        <p:nvSpPr>
          <p:cNvPr id="3" name="Espace réservé du contenu 2">
            <a:extLst>
              <a:ext uri="{FF2B5EF4-FFF2-40B4-BE49-F238E27FC236}">
                <a16:creationId xmlns="" xmlns:a16="http://schemas.microsoft.com/office/drawing/2014/main" id="{E75E4611-00E5-4D79-85AB-388A8F895897}"/>
              </a:ext>
            </a:extLst>
          </p:cNvPr>
          <p:cNvSpPr>
            <a:spLocks noGrp="1"/>
          </p:cNvSpPr>
          <p:nvPr>
            <p:ph idx="1"/>
          </p:nvPr>
        </p:nvSpPr>
        <p:spPr>
          <a:xfrm>
            <a:off x="892818" y="3849845"/>
            <a:ext cx="5085580" cy="1881751"/>
          </a:xfrm>
        </p:spPr>
        <p:txBody>
          <a:bodyPr vert="horz" lIns="91440" tIns="45720" rIns="91440" bIns="45720" rtlCol="0">
            <a:normAutofit/>
          </a:bodyPr>
          <a:lstStyle/>
          <a:p>
            <a:pPr marL="0" indent="0">
              <a:buNone/>
            </a:pPr>
            <a:r>
              <a:rPr lang="en-US" sz="2400">
                <a:solidFill>
                  <a:schemeClr val="bg1"/>
                </a:solidFill>
              </a:rPr>
              <a:t>Responsable : Anne-Marie Rinaldi</a:t>
            </a:r>
          </a:p>
        </p:txBody>
      </p:sp>
      <p:pic>
        <p:nvPicPr>
          <p:cNvPr id="4" name="Image 3">
            <a:extLst>
              <a:ext uri="{FF2B5EF4-FFF2-40B4-BE49-F238E27FC236}">
                <a16:creationId xmlns="" xmlns:a16="http://schemas.microsoft.com/office/drawing/2014/main" id="{1E42AD1C-253F-4B2F-8BA0-894F4D20494E}"/>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79526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FBD365-D0E2-48B3-9409-A02D11FE4CEC}"/>
              </a:ext>
            </a:extLst>
          </p:cNvPr>
          <p:cNvSpPr>
            <a:spLocks noGrp="1"/>
          </p:cNvSpPr>
          <p:nvPr>
            <p:ph type="title"/>
          </p:nvPr>
        </p:nvSpPr>
        <p:spPr>
          <a:xfrm>
            <a:off x="1158240" y="1122363"/>
            <a:ext cx="6339840" cy="2387600"/>
          </a:xfrm>
        </p:spPr>
        <p:txBody>
          <a:bodyPr vert="horz" lIns="91440" tIns="45720" rIns="91440" bIns="45720" rtlCol="0" anchor="b">
            <a:normAutofit fontScale="90000"/>
          </a:bodyPr>
          <a:lstStyle/>
          <a:p>
            <a:r>
              <a:rPr lang="en-US" sz="4100" dirty="0"/>
              <a:t>Master 1 Sciences de </a:t>
            </a:r>
            <a:r>
              <a:rPr lang="en-US" sz="4100" dirty="0" err="1"/>
              <a:t>l’éducation</a:t>
            </a:r>
            <a:r>
              <a:rPr lang="en-US" sz="4100" dirty="0"/>
              <a:t/>
            </a:r>
            <a:br>
              <a:rPr lang="en-US" sz="4100" dirty="0"/>
            </a:br>
            <a:r>
              <a:rPr lang="en-US" sz="4100" dirty="0"/>
              <a:t>« </a:t>
            </a:r>
            <a:r>
              <a:rPr lang="en-US" sz="4100" dirty="0" err="1"/>
              <a:t>Recherches</a:t>
            </a:r>
            <a:r>
              <a:rPr lang="en-US" sz="4100" dirty="0"/>
              <a:t> </a:t>
            </a:r>
            <a:r>
              <a:rPr lang="en-US" sz="4100" dirty="0" err="1"/>
              <a:t>interdisciplinaires</a:t>
            </a:r>
            <a:r>
              <a:rPr lang="en-US" sz="4100" dirty="0"/>
              <a:t> </a:t>
            </a:r>
            <a:r>
              <a:rPr lang="en-US" sz="4100" dirty="0" err="1"/>
              <a:t>en</a:t>
            </a:r>
            <a:r>
              <a:rPr lang="en-US" sz="4100" dirty="0"/>
              <a:t> </a:t>
            </a:r>
            <a:r>
              <a:rPr lang="en-US" sz="4100" dirty="0" err="1"/>
              <a:t>éducation</a:t>
            </a:r>
            <a:r>
              <a:rPr lang="en-US" sz="4100" dirty="0"/>
              <a:t> et formation »</a:t>
            </a:r>
          </a:p>
        </p:txBody>
      </p:sp>
      <p:sp>
        <p:nvSpPr>
          <p:cNvPr id="3" name="Espace réservé du contenu 2">
            <a:extLst>
              <a:ext uri="{FF2B5EF4-FFF2-40B4-BE49-F238E27FC236}">
                <a16:creationId xmlns="" xmlns:a16="http://schemas.microsoft.com/office/drawing/2014/main" id="{E75E4611-00E5-4D79-85AB-388A8F895897}"/>
              </a:ext>
            </a:extLst>
          </p:cNvPr>
          <p:cNvSpPr>
            <a:spLocks noGrp="1"/>
          </p:cNvSpPr>
          <p:nvPr>
            <p:ph idx="1"/>
          </p:nvPr>
        </p:nvSpPr>
        <p:spPr>
          <a:xfrm>
            <a:off x="1158240" y="4700588"/>
            <a:ext cx="6339840" cy="1655762"/>
          </a:xfrm>
        </p:spPr>
        <p:txBody>
          <a:bodyPr vert="horz" lIns="91440" tIns="45720" rIns="91440" bIns="45720" rtlCol="0">
            <a:normAutofit/>
          </a:bodyPr>
          <a:lstStyle/>
          <a:p>
            <a:pPr marL="0" indent="0">
              <a:buNone/>
            </a:pPr>
            <a:r>
              <a:rPr lang="en-US" sz="2400"/>
              <a:t>Responsable</a:t>
            </a:r>
            <a:r>
              <a:rPr lang="en-US" sz="2400" dirty="0"/>
              <a:t> : </a:t>
            </a:r>
            <a:r>
              <a:rPr lang="en-US" sz="2400"/>
              <a:t>Vanina</a:t>
            </a:r>
            <a:r>
              <a:rPr lang="en-US" sz="2400" dirty="0"/>
              <a:t> </a:t>
            </a:r>
            <a:r>
              <a:rPr lang="en-US" sz="2400"/>
              <a:t>Mozziconacci</a:t>
            </a:r>
            <a:endParaRPr lang="en-US" sz="2400" dirty="0"/>
          </a:p>
        </p:txBody>
      </p:sp>
      <p:pic>
        <p:nvPicPr>
          <p:cNvPr id="4" name="Image 3">
            <a:extLst>
              <a:ext uri="{FF2B5EF4-FFF2-40B4-BE49-F238E27FC236}">
                <a16:creationId xmlns="" xmlns:a16="http://schemas.microsoft.com/office/drawing/2014/main" id="{1E42AD1C-253F-4B2F-8BA0-894F4D20494E}"/>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65770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FBD365-D0E2-48B3-9409-A02D11FE4CEC}"/>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sz="3700">
                <a:solidFill>
                  <a:schemeClr val="bg1"/>
                </a:solidFill>
              </a:rPr>
              <a:t>Master 2 des Sciences de l’éducation</a:t>
            </a:r>
          </a:p>
        </p:txBody>
      </p:sp>
      <p:sp>
        <p:nvSpPr>
          <p:cNvPr id="3" name="Espace réservé du contenu 2">
            <a:extLst>
              <a:ext uri="{FF2B5EF4-FFF2-40B4-BE49-F238E27FC236}">
                <a16:creationId xmlns="" xmlns:a16="http://schemas.microsoft.com/office/drawing/2014/main" id="{E75E4611-00E5-4D79-85AB-388A8F895897}"/>
              </a:ext>
            </a:extLst>
          </p:cNvPr>
          <p:cNvSpPr>
            <a:spLocks noGrp="1"/>
          </p:cNvSpPr>
          <p:nvPr>
            <p:ph idx="1"/>
          </p:nvPr>
        </p:nvSpPr>
        <p:spPr>
          <a:xfrm>
            <a:off x="355370" y="2849725"/>
            <a:ext cx="6411395" cy="4044463"/>
          </a:xfrm>
        </p:spPr>
        <p:txBody>
          <a:bodyPr vert="horz" lIns="91440" tIns="45720" rIns="91440" bIns="45720" rtlCol="0">
            <a:normAutofit/>
          </a:bodyPr>
          <a:lstStyle/>
          <a:p>
            <a:pPr marL="0" indent="0">
              <a:buNone/>
            </a:pPr>
            <a:r>
              <a:rPr lang="en-US" dirty="0" err="1">
                <a:solidFill>
                  <a:schemeClr val="bg1"/>
                </a:solidFill>
              </a:rPr>
              <a:t>Parcours</a:t>
            </a:r>
            <a:r>
              <a:rPr lang="en-US" dirty="0">
                <a:solidFill>
                  <a:schemeClr val="bg1"/>
                </a:solidFill>
              </a:rPr>
              <a:t> ACEF : Thérèse Perez-Roux </a:t>
            </a:r>
          </a:p>
          <a:p>
            <a:pPr marL="0" indent="0">
              <a:buNone/>
            </a:pPr>
            <a:r>
              <a:rPr lang="en-US" dirty="0">
                <a:solidFill>
                  <a:schemeClr val="bg1"/>
                </a:solidFill>
              </a:rPr>
              <a:t>			Eric </a:t>
            </a:r>
            <a:r>
              <a:rPr lang="en-US" dirty="0" err="1">
                <a:solidFill>
                  <a:schemeClr val="bg1"/>
                </a:solidFill>
              </a:rPr>
              <a:t>Maleyrot</a:t>
            </a:r>
            <a:endParaRPr lang="en-US" dirty="0">
              <a:solidFill>
                <a:schemeClr val="bg1"/>
              </a:solidFill>
            </a:endParaRPr>
          </a:p>
          <a:p>
            <a:pPr marL="0" indent="0">
              <a:buNone/>
            </a:pPr>
            <a:r>
              <a:rPr lang="en-US" dirty="0" err="1">
                <a:solidFill>
                  <a:schemeClr val="bg1"/>
                </a:solidFill>
              </a:rPr>
              <a:t>Parcours</a:t>
            </a:r>
            <a:r>
              <a:rPr lang="en-US" dirty="0">
                <a:solidFill>
                  <a:schemeClr val="bg1"/>
                </a:solidFill>
              </a:rPr>
              <a:t> EPSIN : Sylvie </a:t>
            </a:r>
            <a:r>
              <a:rPr lang="en-US" dirty="0" err="1">
                <a:solidFill>
                  <a:schemeClr val="bg1"/>
                </a:solidFill>
              </a:rPr>
              <a:t>Canat</a:t>
            </a:r>
            <a:r>
              <a:rPr lang="en-US" dirty="0">
                <a:solidFill>
                  <a:schemeClr val="bg1"/>
                </a:solidFill>
              </a:rPr>
              <a:t>-Faure</a:t>
            </a:r>
          </a:p>
          <a:p>
            <a:pPr marL="0" indent="0">
              <a:buNone/>
            </a:pPr>
            <a:r>
              <a:rPr lang="en-US" dirty="0" err="1">
                <a:solidFill>
                  <a:schemeClr val="bg1"/>
                </a:solidFill>
              </a:rPr>
              <a:t>Parcours</a:t>
            </a:r>
            <a:r>
              <a:rPr lang="en-US" dirty="0">
                <a:solidFill>
                  <a:schemeClr val="bg1"/>
                </a:solidFill>
              </a:rPr>
              <a:t> RISO : Franck </a:t>
            </a:r>
            <a:r>
              <a:rPr lang="en-US" dirty="0" err="1">
                <a:solidFill>
                  <a:schemeClr val="bg1"/>
                </a:solidFill>
              </a:rPr>
              <a:t>Gatto</a:t>
            </a:r>
            <a:endParaRPr lang="en-US" dirty="0">
              <a:solidFill>
                <a:schemeClr val="bg1"/>
              </a:solidFill>
            </a:endParaRPr>
          </a:p>
        </p:txBody>
      </p:sp>
      <p:pic>
        <p:nvPicPr>
          <p:cNvPr id="4" name="Image 3">
            <a:extLst>
              <a:ext uri="{FF2B5EF4-FFF2-40B4-BE49-F238E27FC236}">
                <a16:creationId xmlns="" xmlns:a16="http://schemas.microsoft.com/office/drawing/2014/main" id="{1E42AD1C-253F-4B2F-8BA0-894F4D20494E}"/>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120514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BE7B888-E189-A446-83B7-14A3467B77AF}"/>
              </a:ext>
            </a:extLst>
          </p:cNvPr>
          <p:cNvSpPr>
            <a:spLocks noGrp="1"/>
          </p:cNvSpPr>
          <p:nvPr>
            <p:ph type="title"/>
          </p:nvPr>
        </p:nvSpPr>
        <p:spPr>
          <a:xfrm>
            <a:off x="3693635" y="961147"/>
            <a:ext cx="4804729" cy="1121878"/>
          </a:xfrm>
        </p:spPr>
        <p:txBody>
          <a:bodyPr/>
          <a:lstStyle/>
          <a:p>
            <a:r>
              <a:rPr lang="fr-FR" dirty="0"/>
              <a:t>MAK’IT (Cohorte Janvier-juin 2021)</a:t>
            </a:r>
          </a:p>
        </p:txBody>
      </p:sp>
      <p:sp>
        <p:nvSpPr>
          <p:cNvPr id="3" name="Espace réservé du contenu 2">
            <a:extLst>
              <a:ext uri="{FF2B5EF4-FFF2-40B4-BE49-F238E27FC236}">
                <a16:creationId xmlns="" xmlns:a16="http://schemas.microsoft.com/office/drawing/2014/main" id="{E5B85EF3-3F94-024C-A86E-0D071E20D33C}"/>
              </a:ext>
            </a:extLst>
          </p:cNvPr>
          <p:cNvSpPr>
            <a:spLocks noGrp="1"/>
          </p:cNvSpPr>
          <p:nvPr>
            <p:ph idx="1"/>
          </p:nvPr>
        </p:nvSpPr>
        <p:spPr>
          <a:xfrm>
            <a:off x="551384" y="2224445"/>
            <a:ext cx="10878081" cy="3672408"/>
          </a:xfrm>
        </p:spPr>
        <p:txBody>
          <a:bodyPr/>
          <a:lstStyle/>
          <a:p>
            <a:r>
              <a:rPr lang="fr-FR" sz="2400" b="0" dirty="0">
                <a:solidFill>
                  <a:schemeClr val="accent2">
                    <a:lumMod val="75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Présentation de MAK'IT</a:t>
            </a:r>
            <a:r>
              <a:rPr lang="fr-FR" sz="2400" b="0" dirty="0">
                <a:latin typeface="Calibri" panose="020F0502020204030204" pitchFamily="34" charset="0"/>
                <a:cs typeface="Calibri" panose="020F0502020204030204" pitchFamily="34" charset="0"/>
              </a:rPr>
              <a:t>, du </a:t>
            </a:r>
            <a:r>
              <a:rPr lang="fr-FR" sz="2400" b="0" dirty="0">
                <a:solidFill>
                  <a:schemeClr val="accent2">
                    <a:lumMod val="75000"/>
                  </a:schemeClr>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programme COHORTE</a:t>
            </a:r>
            <a:r>
              <a:rPr lang="fr-FR" sz="2400" b="0" dirty="0">
                <a:latin typeface="Calibri" panose="020F0502020204030204" pitchFamily="34" charset="0"/>
                <a:cs typeface="Calibri" panose="020F0502020204030204" pitchFamily="34" charset="0"/>
              </a:rPr>
              <a:t>, de l'actualité </a:t>
            </a:r>
            <a:r>
              <a:rPr lang="fr-FR" sz="2400" b="0" dirty="0">
                <a:solidFill>
                  <a:schemeClr val="accent2">
                    <a:lumMod val="75000"/>
                  </a:schemeClr>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Ecole Recherche-Action "Covid-19 &amp; controverses"</a:t>
            </a:r>
            <a:endParaRPr lang="fr-FR" sz="2400" b="0" dirty="0">
              <a:solidFill>
                <a:schemeClr val="accent2">
                  <a:lumMod val="75000"/>
                </a:schemeClr>
              </a:solidFill>
              <a:latin typeface="Calibri" panose="020F0502020204030204" pitchFamily="34" charset="0"/>
              <a:cs typeface="Calibri" panose="020F0502020204030204" pitchFamily="34" charset="0"/>
            </a:endParaRPr>
          </a:p>
          <a:p>
            <a:endParaRPr lang="fr-FR" sz="2400" b="0" dirty="0">
              <a:latin typeface="Calibri" panose="020F0502020204030204" pitchFamily="34" charset="0"/>
              <a:cs typeface="Calibri" panose="020F0502020204030204" pitchFamily="34" charset="0"/>
            </a:endParaRPr>
          </a:p>
          <a:p>
            <a:r>
              <a:rPr lang="fr-FR" sz="2400" b="0" dirty="0">
                <a:latin typeface="Calibri" panose="020F0502020204030204" pitchFamily="34" charset="0"/>
                <a:cs typeface="Calibri" panose="020F0502020204030204" pitchFamily="34" charset="0"/>
              </a:rPr>
              <a:t>Quelles collaborations? </a:t>
            </a:r>
            <a:r>
              <a:rPr lang="fr-FR" sz="2400" b="0" dirty="0">
                <a:solidFill>
                  <a:schemeClr val="accent4"/>
                </a:solidFill>
                <a:latin typeface="Calibri" panose="020F0502020204030204" pitchFamily="34" charset="0"/>
                <a:cs typeface="Calibri" panose="020F0502020204030204" pitchFamily="34" charset="0"/>
              </a:rPr>
              <a:t>Le laboratoire est invité à participer, échanger avec les chercheurs /cohorte, proposer un groupe de travail concernant les questions d’éducation.</a:t>
            </a:r>
          </a:p>
          <a:p>
            <a:pPr marL="1286652" lvl="2" indent="-457200">
              <a:buFontTx/>
              <a:buChar char="-"/>
            </a:pPr>
            <a:r>
              <a:rPr lang="fr-FR" sz="2400" dirty="0">
                <a:solidFill>
                  <a:schemeClr val="accent2">
                    <a:lumMod val="75000"/>
                  </a:schemeClr>
                </a:solidFill>
                <a:latin typeface="Calibri" panose="020F0502020204030204" pitchFamily="34" charset="0"/>
                <a:cs typeface="Calibri" panose="020F0502020204030204" pitchFamily="34" charset="0"/>
              </a:rPr>
              <a:t>Exprimer des souhaits spécifiques pour des interactions avec chercheurs/cohortes. </a:t>
            </a:r>
          </a:p>
          <a:p>
            <a:pPr marL="1286652" lvl="2" indent="-457200">
              <a:buFontTx/>
              <a:buChar char="-"/>
            </a:pPr>
            <a:r>
              <a:rPr lang="fr-FR" sz="2400" dirty="0">
                <a:solidFill>
                  <a:schemeClr val="accent2">
                    <a:lumMod val="75000"/>
                  </a:schemeClr>
                </a:solidFill>
                <a:latin typeface="Calibri" panose="020F0502020204030204" pitchFamily="34" charset="0"/>
                <a:cs typeface="Calibri" panose="020F0502020204030204" pitchFamily="34" charset="0"/>
              </a:rPr>
              <a:t>- Faire remonter des contributions du labo/</a:t>
            </a:r>
            <a:r>
              <a:rPr lang="fr-FR" sz="2400" dirty="0" err="1">
                <a:solidFill>
                  <a:schemeClr val="accent2">
                    <a:lumMod val="75000"/>
                  </a:schemeClr>
                </a:solidFill>
                <a:latin typeface="Calibri" panose="020F0502020204030204" pitchFamily="34" charset="0"/>
                <a:cs typeface="Calibri" panose="020F0502020204030204" pitchFamily="34" charset="0"/>
              </a:rPr>
              <a:t>chercheur.e.s</a:t>
            </a:r>
            <a:endParaRPr lang="fr-FR" sz="2400" dirty="0">
              <a:solidFill>
                <a:schemeClr val="accent2">
                  <a:lumMod val="75000"/>
                </a:schemeClr>
              </a:solidFill>
              <a:latin typeface="Calibri" panose="020F0502020204030204" pitchFamily="34" charset="0"/>
              <a:cs typeface="Calibri" panose="020F0502020204030204" pitchFamily="34" charset="0"/>
            </a:endParaRPr>
          </a:p>
          <a:p>
            <a:pPr marL="829452" lvl="2" indent="0"/>
            <a:endParaRPr lang="fr-FR" sz="2400" dirty="0">
              <a:solidFill>
                <a:schemeClr val="accent2">
                  <a:lumMod val="75000"/>
                </a:schemeClr>
              </a:solidFill>
              <a:latin typeface="Calibri" panose="020F0502020204030204" pitchFamily="34" charset="0"/>
              <a:cs typeface="Calibri" panose="020F0502020204030204" pitchFamily="34" charset="0"/>
            </a:endParaRPr>
          </a:p>
          <a:p>
            <a:r>
              <a:rPr lang="fr-FR" sz="2400" dirty="0">
                <a:solidFill>
                  <a:schemeClr val="accent4"/>
                </a:solidFill>
                <a:latin typeface="Calibri" panose="020F0502020204030204" pitchFamily="34" charset="0"/>
                <a:cs typeface="Calibri" panose="020F0502020204030204" pitchFamily="34" charset="0"/>
              </a:rPr>
              <a:t>Contact : </a:t>
            </a:r>
            <a:r>
              <a:rPr lang="fr-FR" sz="2400" b="0" dirty="0">
                <a:solidFill>
                  <a:schemeClr val="accent4"/>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agnieszka.jeziorski@umontpellier.fr</a:t>
            </a:r>
            <a:r>
              <a:rPr lang="fr-FR" sz="2400" b="0" dirty="0">
                <a:solidFill>
                  <a:schemeClr val="accent4"/>
                </a:solidFill>
                <a:latin typeface="Calibri" panose="020F0502020204030204" pitchFamily="34" charset="0"/>
                <a:cs typeface="Calibri" panose="020F0502020204030204" pitchFamily="34" charset="0"/>
              </a:rPr>
              <a:t> et </a:t>
            </a:r>
            <a:r>
              <a:rPr lang="fr-FR" sz="2400" b="0" dirty="0">
                <a:solidFill>
                  <a:schemeClr val="accent4"/>
                </a:solidFill>
                <a:latin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muriel.guedj@umontpellier.fr</a:t>
            </a:r>
            <a:endParaRPr lang="fr-FR" sz="2400" b="0" dirty="0">
              <a:solidFill>
                <a:schemeClr val="accent4"/>
              </a:solidFill>
              <a:latin typeface="Calibri" panose="020F0502020204030204" pitchFamily="34" charset="0"/>
              <a:cs typeface="Calibri" panose="020F0502020204030204" pitchFamily="34" charset="0"/>
            </a:endParaRPr>
          </a:p>
          <a:p>
            <a:endParaRPr lang="fr-FR" sz="2400" b="0" dirty="0">
              <a:solidFill>
                <a:schemeClr val="accent4"/>
              </a:solidFill>
              <a:latin typeface="Calibri" panose="020F0502020204030204" pitchFamily="34" charset="0"/>
              <a:cs typeface="Calibri" panose="020F0502020204030204" pitchFamily="34" charset="0"/>
            </a:endParaRPr>
          </a:p>
          <a:p>
            <a:endParaRPr lang="fr-FR" sz="2400" b="0" dirty="0">
              <a:latin typeface="Calibri" panose="020F0502020204030204" pitchFamily="34" charset="0"/>
              <a:cs typeface="Calibri" panose="020F0502020204030204" pitchFamily="34" charset="0"/>
            </a:endParaRPr>
          </a:p>
          <a:p>
            <a:endParaRPr lang="fr-FR" dirty="0"/>
          </a:p>
        </p:txBody>
      </p:sp>
      <p:pic>
        <p:nvPicPr>
          <p:cNvPr id="1028" name="Picture 4" descr="Montpellier Université d’Excellence Logo">
            <a:extLst>
              <a:ext uri="{FF2B5EF4-FFF2-40B4-BE49-F238E27FC236}">
                <a16:creationId xmlns="" xmlns:a16="http://schemas.microsoft.com/office/drawing/2014/main" id="{7E3C4CA7-7A9F-344B-9C92-732766D01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2526"/>
            <a:ext cx="12192000" cy="99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16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3EFC06D-ACE0-0141-BDDA-D239AAE458F3}"/>
              </a:ext>
            </a:extLst>
          </p:cNvPr>
          <p:cNvSpPr>
            <a:spLocks noGrp="1"/>
          </p:cNvSpPr>
          <p:nvPr>
            <p:ph type="title"/>
          </p:nvPr>
        </p:nvSpPr>
        <p:spPr>
          <a:xfrm>
            <a:off x="2207568" y="2654432"/>
            <a:ext cx="10940160" cy="1121878"/>
          </a:xfrm>
        </p:spPr>
        <p:txBody>
          <a:bodyPr/>
          <a:lstStyle/>
          <a:p>
            <a:r>
              <a:rPr lang="fr-FR" dirty="0"/>
              <a:t>par </a:t>
            </a:r>
            <a:r>
              <a:rPr lang="fr-FR" i="1" dirty="0"/>
              <a:t>Sylvain </a:t>
            </a:r>
            <a:r>
              <a:rPr lang="fr-FR" i="1" dirty="0" err="1"/>
              <a:t>Férez</a:t>
            </a:r>
            <a:r>
              <a:rPr lang="fr-FR" i="1" dirty="0"/>
              <a:t> et </a:t>
            </a:r>
            <a:r>
              <a:rPr lang="fr-FR" i="1" dirty="0" err="1"/>
              <a:t>Eric</a:t>
            </a:r>
            <a:r>
              <a:rPr lang="fr-FR" i="1" dirty="0"/>
              <a:t> </a:t>
            </a:r>
            <a:r>
              <a:rPr lang="fr-FR" i="1" dirty="0" err="1"/>
              <a:t>Perera</a:t>
            </a:r>
            <a:endParaRPr lang="fr-FR" i="1" dirty="0"/>
          </a:p>
        </p:txBody>
      </p:sp>
      <p:sp>
        <p:nvSpPr>
          <p:cNvPr id="3" name="Espace réservé du contenu 2">
            <a:extLst>
              <a:ext uri="{FF2B5EF4-FFF2-40B4-BE49-F238E27FC236}">
                <a16:creationId xmlns="" xmlns:a16="http://schemas.microsoft.com/office/drawing/2014/main" id="{91973C6B-22C5-BE41-AB06-76A11E2075B1}"/>
              </a:ext>
            </a:extLst>
          </p:cNvPr>
          <p:cNvSpPr>
            <a:spLocks noGrp="1"/>
          </p:cNvSpPr>
          <p:nvPr>
            <p:ph idx="1"/>
          </p:nvPr>
        </p:nvSpPr>
        <p:spPr>
          <a:xfrm>
            <a:off x="1487488" y="2629063"/>
            <a:ext cx="10940160" cy="3954655"/>
          </a:xfrm>
        </p:spPr>
        <p:txBody>
          <a:bodyPr/>
          <a:lstStyle/>
          <a:p>
            <a:endParaRPr lang="fr-FR" dirty="0">
              <a:solidFill>
                <a:schemeClr val="accent4"/>
              </a:solidFill>
              <a:hlinkClick r:id="rId2">
                <a:extLst>
                  <a:ext uri="{A12FA001-AC4F-418D-AE19-62706E023703}">
                    <ahyp:hlinkClr xmlns="" xmlns:ahyp="http://schemas.microsoft.com/office/drawing/2018/hyperlinkcolor" val="tx"/>
                  </a:ext>
                </a:extLst>
              </a:hlinkClick>
            </a:endParaRPr>
          </a:p>
          <a:p>
            <a:endParaRPr lang="fr-FR" dirty="0">
              <a:solidFill>
                <a:schemeClr val="accent4"/>
              </a:solidFill>
              <a:hlinkClick r:id="rId2">
                <a:extLst>
                  <a:ext uri="{A12FA001-AC4F-418D-AE19-62706E023703}">
                    <ahyp:hlinkClr xmlns="" xmlns:ahyp="http://schemas.microsoft.com/office/drawing/2018/hyperlinkcolor" val="tx"/>
                  </a:ext>
                </a:extLst>
              </a:hlinkClick>
            </a:endParaRPr>
          </a:p>
          <a:p>
            <a:endParaRPr lang="fr-FR" dirty="0">
              <a:solidFill>
                <a:schemeClr val="accent4"/>
              </a:solidFill>
              <a:hlinkClick r:id="rId2">
                <a:extLst>
                  <a:ext uri="{A12FA001-AC4F-418D-AE19-62706E023703}">
                    <ahyp:hlinkClr xmlns="" xmlns:ahyp="http://schemas.microsoft.com/office/drawing/2018/hyperlinkcolor" val="tx"/>
                  </a:ext>
                </a:extLst>
              </a:hlinkClick>
            </a:endParaRPr>
          </a:p>
          <a:p>
            <a:endParaRPr lang="fr-FR" dirty="0">
              <a:solidFill>
                <a:schemeClr val="accent4"/>
              </a:solidFill>
              <a:hlinkClick r:id="rId2">
                <a:extLst>
                  <a:ext uri="{A12FA001-AC4F-418D-AE19-62706E023703}">
                    <ahyp:hlinkClr xmlns="" xmlns:ahyp="http://schemas.microsoft.com/office/drawing/2018/hyperlinkcolor" val="tx"/>
                  </a:ext>
                </a:extLst>
              </a:hlinkClick>
            </a:endParaRPr>
          </a:p>
          <a:p>
            <a:r>
              <a:rPr lang="fr-FR" dirty="0">
                <a:solidFill>
                  <a:schemeClr val="accent4"/>
                </a:solidFill>
                <a:hlinkClick r:id="rId2">
                  <a:extLst>
                    <a:ext uri="{A12FA001-AC4F-418D-AE19-62706E023703}">
                      <ahyp:hlinkClr xmlns="" xmlns:ahyp="http://schemas.microsoft.com/office/drawing/2018/hyperlinkcolor" val="tx"/>
                    </a:ext>
                  </a:extLst>
                </a:hlinkClick>
              </a:rPr>
              <a:t>Colloque </a:t>
            </a:r>
            <a:endParaRPr lang="fr-FR" dirty="0">
              <a:solidFill>
                <a:schemeClr val="accent4"/>
              </a:solidFill>
            </a:endParaRPr>
          </a:p>
          <a:p>
            <a:endParaRPr lang="fr-FR" dirty="0"/>
          </a:p>
        </p:txBody>
      </p:sp>
      <p:pic>
        <p:nvPicPr>
          <p:cNvPr id="4" name="Image 3">
            <a:extLst>
              <a:ext uri="{FF2B5EF4-FFF2-40B4-BE49-F238E27FC236}">
                <a16:creationId xmlns="" xmlns:a16="http://schemas.microsoft.com/office/drawing/2014/main" id="{74D1ECA0-C9A8-2A49-8E9A-824D511F2FAC}"/>
              </a:ext>
            </a:extLst>
          </p:cNvPr>
          <p:cNvPicPr>
            <a:picLocks noChangeAspect="1"/>
          </p:cNvPicPr>
          <p:nvPr/>
        </p:nvPicPr>
        <p:blipFill>
          <a:blip r:embed="rId3"/>
          <a:stretch>
            <a:fillRect/>
          </a:stretch>
        </p:blipFill>
        <p:spPr>
          <a:xfrm>
            <a:off x="983432" y="225852"/>
            <a:ext cx="9131300" cy="2451100"/>
          </a:xfrm>
          <a:prstGeom prst="rect">
            <a:avLst/>
          </a:prstGeom>
        </p:spPr>
      </p:pic>
    </p:spTree>
    <p:extLst>
      <p:ext uri="{BB962C8B-B14F-4D97-AF65-F5344CB8AC3E}">
        <p14:creationId xmlns:p14="http://schemas.microsoft.com/office/powerpoint/2010/main" val="333993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1888" y="679662"/>
            <a:ext cx="8150696" cy="1143000"/>
          </a:xfrm>
        </p:spPr>
        <p:txBody>
          <a:bodyPr/>
          <a:lstStyle/>
          <a:p>
            <a:r>
              <a:rPr lang="fr-FR" dirty="0"/>
              <a:t>ORDRE DU JOUR</a:t>
            </a:r>
          </a:p>
        </p:txBody>
      </p:sp>
      <p:sp>
        <p:nvSpPr>
          <p:cNvPr id="3" name="Espace réservé du contenu 2"/>
          <p:cNvSpPr>
            <a:spLocks noGrp="1"/>
          </p:cNvSpPr>
          <p:nvPr>
            <p:ph idx="1"/>
          </p:nvPr>
        </p:nvSpPr>
        <p:spPr>
          <a:xfrm>
            <a:off x="839416" y="2219722"/>
            <a:ext cx="10972800" cy="5241726"/>
          </a:xfrm>
        </p:spPr>
        <p:txBody>
          <a:bodyPr>
            <a:normAutofit fontScale="40000" lnSpcReduction="20000"/>
          </a:bodyPr>
          <a:lstStyle/>
          <a:p>
            <a:r>
              <a:rPr lang="fr-FR" b="1" dirty="0"/>
              <a:t>ACTUALITÉS </a:t>
            </a:r>
            <a:endParaRPr lang="fr-FR" dirty="0"/>
          </a:p>
          <a:p>
            <a:pPr marL="0" indent="0">
              <a:buNone/>
            </a:pPr>
            <a:r>
              <a:rPr lang="fr-FR" b="1" dirty="0"/>
              <a:t> </a:t>
            </a:r>
            <a:endParaRPr lang="fr-FR" dirty="0"/>
          </a:p>
          <a:p>
            <a:r>
              <a:rPr lang="fr-FR" b="1" dirty="0"/>
              <a:t>POINT FINANCIER </a:t>
            </a:r>
          </a:p>
          <a:p>
            <a:pPr marL="0" indent="0">
              <a:buNone/>
            </a:pPr>
            <a:endParaRPr lang="fr-FR" b="1" dirty="0"/>
          </a:p>
          <a:p>
            <a:r>
              <a:rPr lang="fr-FR" b="1" dirty="0"/>
              <a:t>STATUT INVITÉS ET ASSOCIÉS </a:t>
            </a:r>
          </a:p>
          <a:p>
            <a:endParaRPr lang="fr-FR" b="1" dirty="0"/>
          </a:p>
          <a:p>
            <a:r>
              <a:rPr lang="fr-FR" b="1" dirty="0"/>
              <a:t>PRÉSENTATION de </a:t>
            </a:r>
            <a:r>
              <a:rPr lang="fr-FR" b="1" i="1" dirty="0"/>
              <a:t>Sophie Garcia </a:t>
            </a:r>
            <a:r>
              <a:rPr lang="fr-FR" b="1" i="1" dirty="0" err="1"/>
              <a:t>Barranga</a:t>
            </a:r>
            <a:endParaRPr lang="fr-FR" b="1" i="1" dirty="0"/>
          </a:p>
          <a:p>
            <a:pPr marL="0" indent="0">
              <a:buNone/>
            </a:pPr>
            <a:endParaRPr lang="fr-FR" b="1" dirty="0"/>
          </a:p>
          <a:p>
            <a:r>
              <a:rPr lang="fr-FR" b="1" dirty="0"/>
              <a:t>DU BON USAGE DE </a:t>
            </a:r>
            <a:r>
              <a:rPr lang="fr-FR" b="1" i="1" dirty="0"/>
              <a:t>TRAVEL </a:t>
            </a:r>
            <a:r>
              <a:rPr lang="fr-FR" b="1" i="1" dirty="0" smtClean="0"/>
              <a:t>PLANET, </a:t>
            </a:r>
            <a:r>
              <a:rPr lang="fr-FR" b="1" dirty="0"/>
              <a:t>par</a:t>
            </a:r>
            <a:r>
              <a:rPr lang="fr-FR" b="1" i="1" dirty="0"/>
              <a:t> </a:t>
            </a:r>
            <a:r>
              <a:rPr lang="fr-FR" b="1" i="1" dirty="0" err="1"/>
              <a:t>Awatif</a:t>
            </a:r>
            <a:r>
              <a:rPr lang="fr-FR" b="1" i="1" dirty="0"/>
              <a:t> </a:t>
            </a:r>
            <a:r>
              <a:rPr lang="fr-FR" b="1" i="1" dirty="0" err="1"/>
              <a:t>Tahiri</a:t>
            </a:r>
            <a:endParaRPr lang="fr-FR" dirty="0"/>
          </a:p>
          <a:p>
            <a:pPr marL="0" indent="0">
              <a:buNone/>
            </a:pPr>
            <a:endParaRPr lang="fr-FR" dirty="0"/>
          </a:p>
          <a:p>
            <a:r>
              <a:rPr lang="fr-FR" b="1" dirty="0"/>
              <a:t>FORMATION /MAQUETTES</a:t>
            </a:r>
            <a:endParaRPr lang="fr-FR" dirty="0"/>
          </a:p>
          <a:p>
            <a:pPr marL="0" indent="0">
              <a:buNone/>
            </a:pPr>
            <a:r>
              <a:rPr lang="fr-FR" dirty="0"/>
              <a:t> </a:t>
            </a:r>
          </a:p>
          <a:p>
            <a:r>
              <a:rPr lang="fr-FR" b="1" dirty="0"/>
              <a:t>POINT HAL  par </a:t>
            </a:r>
            <a:r>
              <a:rPr lang="fr-FR" b="1" i="1" dirty="0"/>
              <a:t>Philippe Gabriel,</a:t>
            </a:r>
            <a:r>
              <a:rPr lang="fr-FR" b="1" dirty="0"/>
              <a:t> </a:t>
            </a:r>
            <a:r>
              <a:rPr lang="fr-FR" b="1" i="1" dirty="0"/>
              <a:t>Carine Alvarez et Hugo Catherine</a:t>
            </a:r>
            <a:r>
              <a:rPr lang="fr-FR" b="1" dirty="0"/>
              <a:t> </a:t>
            </a:r>
          </a:p>
          <a:p>
            <a:endParaRPr lang="fr-FR" b="1" dirty="0"/>
          </a:p>
          <a:p>
            <a:r>
              <a:rPr lang="fr-FR" b="1" dirty="0"/>
              <a:t>PROJET MAK’IT </a:t>
            </a:r>
            <a:endParaRPr lang="fr-FR" dirty="0"/>
          </a:p>
          <a:p>
            <a:pPr marL="0" indent="0">
              <a:buNone/>
            </a:pPr>
            <a:endParaRPr lang="fr-FR" b="1" i="1" dirty="0"/>
          </a:p>
          <a:p>
            <a:r>
              <a:rPr lang="fr-FR" b="1" dirty="0"/>
              <a:t>PROJET « ENJEUX DES JEUX »   par </a:t>
            </a:r>
            <a:r>
              <a:rPr lang="fr-FR" b="1" i="1" dirty="0"/>
              <a:t>Éric  </a:t>
            </a:r>
            <a:r>
              <a:rPr lang="fr-FR" b="1" i="1" dirty="0" err="1"/>
              <a:t>Perera</a:t>
            </a:r>
            <a:r>
              <a:rPr lang="fr-FR" b="1" i="1" dirty="0"/>
              <a:t>  et Sylvain </a:t>
            </a:r>
            <a:r>
              <a:rPr lang="fr-FR" b="1" i="1" dirty="0" err="1"/>
              <a:t>Férez</a:t>
            </a:r>
            <a:endParaRPr lang="fr-FR" b="1" i="1" dirty="0"/>
          </a:p>
          <a:p>
            <a:endParaRPr lang="fr-FR" b="1" i="1" dirty="0"/>
          </a:p>
          <a:p>
            <a:r>
              <a:rPr lang="fr-FR" b="1" i="1" dirty="0"/>
              <a:t>QUESTIONS DIVERSES </a:t>
            </a:r>
          </a:p>
          <a:p>
            <a:endParaRPr lang="fr-FR" dirty="0"/>
          </a:p>
          <a:p>
            <a:pPr marL="0" indent="0">
              <a:buNone/>
            </a:pPr>
            <a:r>
              <a:rPr lang="fr-FR" dirty="0"/>
              <a:t> </a:t>
            </a:r>
          </a:p>
          <a:p>
            <a:endParaRPr lang="fr-FR" i="1" dirty="0"/>
          </a:p>
          <a:p>
            <a:pPr marL="0" indent="0">
              <a:buNone/>
            </a:pPr>
            <a:r>
              <a:rPr lang="fr-FR" dirty="0"/>
              <a:t> </a:t>
            </a:r>
          </a:p>
          <a:p>
            <a:endParaRPr lang="fr-FR"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282602"/>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3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BB9DFB30-43AF-47BD-8A01-7E8CC93AFEEA}"/>
              </a:ext>
            </a:extLst>
          </p:cNvPr>
          <p:cNvPicPr>
            <a:picLocks noChangeAspect="1"/>
          </p:cNvPicPr>
          <p:nvPr/>
        </p:nvPicPr>
        <p:blipFill>
          <a:blip r:embed="rId2"/>
          <a:stretch>
            <a:fillRect/>
          </a:stretch>
        </p:blipFill>
        <p:spPr>
          <a:xfrm>
            <a:off x="3791744" y="2492896"/>
            <a:ext cx="3563663" cy="1570129"/>
          </a:xfrm>
          <a:prstGeom prst="rect">
            <a:avLst/>
          </a:prstGeom>
        </p:spPr>
      </p:pic>
    </p:spTree>
    <p:extLst>
      <p:ext uri="{BB962C8B-B14F-4D97-AF65-F5344CB8AC3E}">
        <p14:creationId xmlns:p14="http://schemas.microsoft.com/office/powerpoint/2010/main" val="336946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9776" y="215954"/>
            <a:ext cx="5990456" cy="1143000"/>
          </a:xfrm>
        </p:spPr>
        <p:txBody>
          <a:bodyPr>
            <a:normAutofit/>
          </a:bodyPr>
          <a:lstStyle/>
          <a:p>
            <a:r>
              <a:rPr lang="fr-FR" dirty="0"/>
              <a:t>POINT FINANCIER</a:t>
            </a:r>
            <a:endParaRPr lang="fr-FR" b="1" dirty="0"/>
          </a:p>
        </p:txBody>
      </p:sp>
      <p:sp>
        <p:nvSpPr>
          <p:cNvPr id="3" name="Espace réservé du contenu 2"/>
          <p:cNvSpPr>
            <a:spLocks noGrp="1"/>
          </p:cNvSpPr>
          <p:nvPr>
            <p:ph idx="1"/>
          </p:nvPr>
        </p:nvSpPr>
        <p:spPr>
          <a:xfrm>
            <a:off x="407368" y="1484784"/>
            <a:ext cx="10972800" cy="5184576"/>
          </a:xfrm>
        </p:spPr>
        <p:txBody>
          <a:bodyPr>
            <a:noAutofit/>
          </a:bodyPr>
          <a:lstStyle/>
          <a:p>
            <a:pPr marL="0" indent="0" algn="just">
              <a:buNone/>
            </a:pPr>
            <a:endParaRPr lang="fr-FR" sz="2400" dirty="0"/>
          </a:p>
          <a:p>
            <a:pPr marL="0" indent="0" algn="just">
              <a:buNone/>
            </a:pPr>
            <a:endParaRPr lang="fr-FR" sz="2400" dirty="0"/>
          </a:p>
          <a:p>
            <a:pPr marL="0" indent="0" algn="just">
              <a:buNone/>
            </a:pPr>
            <a:endParaRPr lang="fr-FR"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244529"/>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au 5"/>
          <p:cNvGraphicFramePr>
            <a:graphicFrameLocks noGrp="1"/>
          </p:cNvGraphicFramePr>
          <p:nvPr>
            <p:extLst>
              <p:ext uri="{D42A27DB-BD31-4B8C-83A1-F6EECF244321}">
                <p14:modId xmlns:p14="http://schemas.microsoft.com/office/powerpoint/2010/main" val="115524556"/>
              </p:ext>
            </p:extLst>
          </p:nvPr>
        </p:nvGraphicFramePr>
        <p:xfrm>
          <a:off x="983432" y="1412776"/>
          <a:ext cx="10249115" cy="5266975"/>
        </p:xfrm>
        <a:graphic>
          <a:graphicData uri="http://schemas.openxmlformats.org/drawingml/2006/table">
            <a:tbl>
              <a:tblPr/>
              <a:tblGrid>
                <a:gridCol w="2154381">
                  <a:extLst>
                    <a:ext uri="{9D8B030D-6E8A-4147-A177-3AD203B41FA5}">
                      <a16:colId xmlns="" xmlns:a16="http://schemas.microsoft.com/office/drawing/2014/main" val="20000"/>
                    </a:ext>
                  </a:extLst>
                </a:gridCol>
                <a:gridCol w="2154381">
                  <a:extLst>
                    <a:ext uri="{9D8B030D-6E8A-4147-A177-3AD203B41FA5}">
                      <a16:colId xmlns="" xmlns:a16="http://schemas.microsoft.com/office/drawing/2014/main" val="20001"/>
                    </a:ext>
                  </a:extLst>
                </a:gridCol>
                <a:gridCol w="1187825">
                  <a:extLst>
                    <a:ext uri="{9D8B030D-6E8A-4147-A177-3AD203B41FA5}">
                      <a16:colId xmlns="" xmlns:a16="http://schemas.microsoft.com/office/drawing/2014/main" val="20002"/>
                    </a:ext>
                  </a:extLst>
                </a:gridCol>
                <a:gridCol w="2716991">
                  <a:extLst>
                    <a:ext uri="{9D8B030D-6E8A-4147-A177-3AD203B41FA5}">
                      <a16:colId xmlns="" xmlns:a16="http://schemas.microsoft.com/office/drawing/2014/main" val="20003"/>
                    </a:ext>
                  </a:extLst>
                </a:gridCol>
                <a:gridCol w="2035537">
                  <a:extLst>
                    <a:ext uri="{9D8B030D-6E8A-4147-A177-3AD203B41FA5}">
                      <a16:colId xmlns="" xmlns:a16="http://schemas.microsoft.com/office/drawing/2014/main" val="20004"/>
                    </a:ext>
                  </a:extLst>
                </a:gridCol>
              </a:tblGrid>
              <a:tr h="333654">
                <a:tc gridSpan="2">
                  <a:txBody>
                    <a:bodyPr/>
                    <a:lstStyle/>
                    <a:p>
                      <a:pPr algn="ctr" fontAlgn="b"/>
                      <a:r>
                        <a:rPr lang="fr-FR" sz="1600" b="1" i="0" u="none" strike="noStrike">
                          <a:solidFill>
                            <a:srgbClr val="000000"/>
                          </a:solidFill>
                          <a:effectLst/>
                          <a:latin typeface="Calibri"/>
                        </a:rPr>
                        <a:t>Budget 2020</a:t>
                      </a:r>
                    </a:p>
                  </a:txBody>
                  <a:tcPr marL="9525" marR="9525" marT="9525" marB="0" anchor="b">
                    <a:lnL>
                      <a:noFill/>
                    </a:lnL>
                    <a:lnR>
                      <a:noFill/>
                    </a:lnR>
                    <a:lnT>
                      <a:noFill/>
                    </a:lnT>
                    <a:lnB>
                      <a:noFill/>
                    </a:lnB>
                    <a:solidFill>
                      <a:srgbClr val="F2F2F2"/>
                    </a:solidFill>
                  </a:tcPr>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ctr" fontAlgn="b"/>
                      <a:r>
                        <a:rPr lang="fr-FR" sz="1600" b="1" i="0" u="none" strike="noStrike" dirty="0">
                          <a:solidFill>
                            <a:srgbClr val="000000"/>
                          </a:solidFill>
                          <a:effectLst/>
                          <a:latin typeface="Calibri"/>
                        </a:rPr>
                        <a:t>Budget 2021</a:t>
                      </a:r>
                    </a:p>
                  </a:txBody>
                  <a:tcPr marL="9525" marR="9525" marT="9525" marB="0" anchor="b">
                    <a:lnL>
                      <a:noFill/>
                    </a:lnL>
                    <a:lnR>
                      <a:noFill/>
                    </a:lnR>
                    <a:lnT>
                      <a:noFill/>
                    </a:lnT>
                    <a:lnB>
                      <a:noFill/>
                    </a:lnB>
                    <a:solidFill>
                      <a:srgbClr val="FDE9D9"/>
                    </a:solidFill>
                  </a:tcPr>
                </a:tc>
                <a:tc hMerge="1">
                  <a:txBody>
                    <a:bodyPr/>
                    <a:lstStyle/>
                    <a:p>
                      <a:endParaRPr lang="fr-FR"/>
                    </a:p>
                  </a:txBody>
                  <a:tcPr/>
                </a:tc>
                <a:extLst>
                  <a:ext uri="{0D108BD9-81ED-4DB2-BD59-A6C34878D82A}">
                    <a16:rowId xmlns="" xmlns:a16="http://schemas.microsoft.com/office/drawing/2014/main" val="10000"/>
                  </a:ext>
                </a:extLst>
              </a:tr>
              <a:tr h="250241">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21738">
                <a:tc gridSpan="2">
                  <a:txBody>
                    <a:bodyPr/>
                    <a:lstStyle/>
                    <a:p>
                      <a:pPr algn="ctr" fontAlgn="ctr"/>
                      <a:r>
                        <a:rPr lang="fr-FR" sz="1200" b="0" i="0" u="none" strike="noStrike">
                          <a:solidFill>
                            <a:srgbClr val="000000"/>
                          </a:solidFill>
                          <a:effectLst/>
                          <a:latin typeface="Arial Black"/>
                        </a:rPr>
                        <a:t>FONCTIONNEMENT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200" b="0" i="0" u="none" strike="noStrike" dirty="0">
                          <a:solidFill>
                            <a:srgbClr val="000000"/>
                          </a:solidFill>
                          <a:effectLst/>
                          <a:latin typeface="Arial Black"/>
                        </a:rPr>
                        <a:t>FONCTIONNEMENT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fr-FR"/>
                    </a:p>
                  </a:txBody>
                  <a:tcPr/>
                </a:tc>
                <a:extLst>
                  <a:ext uri="{0D108BD9-81ED-4DB2-BD59-A6C34878D82A}">
                    <a16:rowId xmlns="" xmlns:a16="http://schemas.microsoft.com/office/drawing/2014/main" val="10002"/>
                  </a:ext>
                </a:extLst>
              </a:tr>
              <a:tr h="240708">
                <a:tc>
                  <a:txBody>
                    <a:bodyPr/>
                    <a:lstStyle/>
                    <a:p>
                      <a:pPr algn="l" fontAlgn="ctr"/>
                      <a:r>
                        <a:rPr lang="fr-FR" sz="1200" b="0" i="0" u="none" strike="noStrike">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34 350,00 €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dirty="0">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39 650,00 €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0241">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14 400,00 €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15 000,00 €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2157">
                <a:tc>
                  <a:txBody>
                    <a:bodyPr/>
                    <a:lstStyle/>
                    <a:p>
                      <a:pPr algn="l" fontAlgn="ctr"/>
                      <a:r>
                        <a:rPr lang="fr-FR" sz="1200" b="1" i="0" u="none" strike="noStrike">
                          <a:solidFill>
                            <a:srgbClr val="000000"/>
                          </a:solidFill>
                          <a:effectLst/>
                          <a:latin typeface="Arial"/>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48 750,00 €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1" i="0" u="none" strike="noStrike">
                          <a:solidFill>
                            <a:srgbClr val="000000"/>
                          </a:solidFill>
                          <a:effectLst/>
                          <a:latin typeface="Arial"/>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54 650,00 €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50241">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21738">
                <a:tc gridSpan="2">
                  <a:txBody>
                    <a:bodyPr/>
                    <a:lstStyle/>
                    <a:p>
                      <a:pPr algn="ctr" fontAlgn="ctr"/>
                      <a:r>
                        <a:rPr lang="fr-FR" sz="1200" b="1" i="0" u="none" strike="noStrike">
                          <a:solidFill>
                            <a:srgbClr val="000000"/>
                          </a:solidFill>
                          <a:effectLst/>
                          <a:latin typeface="Arial Black"/>
                        </a:rPr>
                        <a:t>INVESTISSEMENT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200" b="1" i="0" u="none" strike="noStrike">
                          <a:solidFill>
                            <a:srgbClr val="000000"/>
                          </a:solidFill>
                          <a:effectLst/>
                          <a:latin typeface="Arial Black"/>
                        </a:rPr>
                        <a:t>INVESTISSEMENT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fr-FR"/>
                    </a:p>
                  </a:txBody>
                  <a:tcPr/>
                </a:tc>
                <a:extLst>
                  <a:ext uri="{0D108BD9-81ED-4DB2-BD59-A6C34878D82A}">
                    <a16:rowId xmlns="" xmlns:a16="http://schemas.microsoft.com/office/drawing/2014/main" val="10007"/>
                  </a:ext>
                </a:extLst>
              </a:tr>
              <a:tr h="240708">
                <a:tc>
                  <a:txBody>
                    <a:bodyPr/>
                    <a:lstStyle/>
                    <a:p>
                      <a:pPr algn="l" fontAlgn="ctr"/>
                      <a:r>
                        <a:rPr lang="fr-FR" sz="1200" b="0" i="0" u="none" strike="noStrike">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4 000,00 €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9 000,00 €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50241">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3 500,00 €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2157">
                <a:tc>
                  <a:txBody>
                    <a:bodyPr/>
                    <a:lstStyle/>
                    <a:p>
                      <a:pPr algn="l" fontAlgn="ctr"/>
                      <a:r>
                        <a:rPr lang="fr-FR" sz="1200" b="1" i="0" u="none" strike="noStrike">
                          <a:solidFill>
                            <a:srgbClr val="000000"/>
                          </a:solidFill>
                          <a:effectLst/>
                          <a:latin typeface="Arial"/>
                        </a:rPr>
                        <a:t>Total 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4 000,00 €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1" i="0" u="none" strike="noStrike">
                          <a:solidFill>
                            <a:srgbClr val="000000"/>
                          </a:solidFill>
                          <a:effectLst/>
                          <a:latin typeface="Arial"/>
                        </a:rPr>
                        <a:t>Total 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12 500,00 €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50241">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09822">
                <a:tc gridSpan="2">
                  <a:txBody>
                    <a:bodyPr/>
                    <a:lstStyle/>
                    <a:p>
                      <a:pPr algn="ctr" fontAlgn="ctr"/>
                      <a:r>
                        <a:rPr lang="fr-FR" sz="1200" b="1" i="0" u="none" strike="noStrike">
                          <a:solidFill>
                            <a:srgbClr val="000000"/>
                          </a:solidFill>
                          <a:effectLst/>
                          <a:latin typeface="Arial Black"/>
                        </a:rPr>
                        <a:t>MASSE SALARIALE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200" b="1" i="0" u="none" strike="noStrike">
                          <a:solidFill>
                            <a:srgbClr val="000000"/>
                          </a:solidFill>
                          <a:effectLst/>
                          <a:latin typeface="Arial Black"/>
                        </a:rPr>
                        <a:t>MASSE SALARIALE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fr-FR"/>
                    </a:p>
                  </a:txBody>
                  <a:tcPr/>
                </a:tc>
                <a:extLst>
                  <a:ext uri="{0D108BD9-81ED-4DB2-BD59-A6C34878D82A}">
                    <a16:rowId xmlns="" xmlns:a16="http://schemas.microsoft.com/office/drawing/2014/main" val="10012"/>
                  </a:ext>
                </a:extLst>
              </a:tr>
              <a:tr h="240708">
                <a:tc>
                  <a:txBody>
                    <a:bodyPr/>
                    <a:lstStyle/>
                    <a:p>
                      <a:pPr algn="l" fontAlgn="ctr"/>
                      <a:r>
                        <a:rPr lang="fr-FR" sz="1200" b="0" i="0" u="none" strike="noStrike">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Arial"/>
                        </a:rPr>
                        <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4 000,00 €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50241">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Arial"/>
                        </a:rPr>
                        <a:t>UPVM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Arial"/>
                        </a:rPr>
                        <a:t>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62157">
                <a:tc>
                  <a:txBody>
                    <a:bodyPr/>
                    <a:lstStyle/>
                    <a:p>
                      <a:pPr algn="l" fontAlgn="ctr"/>
                      <a:r>
                        <a:rPr lang="fr-FR" sz="1200" b="1" i="0" u="none" strike="noStrike">
                          <a:solidFill>
                            <a:srgbClr val="000000"/>
                          </a:solidFill>
                          <a:effectLst/>
                          <a:latin typeface="Arial"/>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1" i="0" u="none" strike="noStrike">
                          <a:solidFill>
                            <a:srgbClr val="000000"/>
                          </a:solidFill>
                          <a:effectLst/>
                          <a:latin typeface="Arial"/>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a:solidFill>
                            <a:srgbClr val="000000"/>
                          </a:solidFill>
                          <a:effectLst/>
                          <a:latin typeface="Arial"/>
                        </a:rPr>
                        <a:t>4 000,00 €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62157">
                <a:tc>
                  <a:txBody>
                    <a:bodyPr/>
                    <a:lstStyle/>
                    <a:p>
                      <a:pPr algn="l" fontAlgn="ctr"/>
                      <a:endParaRPr lang="fr-FR" sz="1200" b="1"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1"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endParaRPr lang="fr-FR" sz="1200" b="1"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1" i="0" u="none" strike="noStrike">
                        <a:solidFill>
                          <a:srgbClr val="000000"/>
                        </a:solidFill>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469500">
                <a:tc>
                  <a:txBody>
                    <a:bodyPr/>
                    <a:lstStyle/>
                    <a:p>
                      <a:pPr algn="l" fontAlgn="ctr"/>
                      <a:r>
                        <a:rPr lang="fr-FR" sz="1200" b="1" i="0" u="none" strike="noStrike">
                          <a:solidFill>
                            <a:srgbClr val="000000"/>
                          </a:solidFill>
                          <a:effectLst/>
                          <a:latin typeface="Arial"/>
                        </a:rPr>
                        <a:t>Total budget accordé</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fr-FR" sz="1200" b="1" i="0" u="none" strike="noStrike">
                          <a:solidFill>
                            <a:srgbClr val="000000"/>
                          </a:solidFill>
                          <a:effectLst/>
                          <a:latin typeface="Arial"/>
                        </a:rPr>
                        <a:t>52 750,00 €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200" b="1" i="0" u="none" strike="noStrike">
                          <a:solidFill>
                            <a:srgbClr val="000000"/>
                          </a:solidFill>
                          <a:effectLst/>
                          <a:latin typeface="Arial"/>
                        </a:rPr>
                        <a:t>Total budget accordé</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fr-FR" sz="1200" b="1" i="0" u="none" strike="noStrike">
                          <a:solidFill>
                            <a:srgbClr val="000000"/>
                          </a:solidFill>
                          <a:effectLst/>
                          <a:latin typeface="Arial"/>
                        </a:rPr>
                        <a:t>71 150,00 €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0017"/>
                  </a:ext>
                </a:extLst>
              </a:tr>
              <a:tr h="238325">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417565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9776" y="215954"/>
            <a:ext cx="5990456" cy="1143000"/>
          </a:xfrm>
        </p:spPr>
        <p:txBody>
          <a:bodyPr>
            <a:normAutofit fontScale="90000"/>
          </a:bodyPr>
          <a:lstStyle/>
          <a:p>
            <a:r>
              <a:rPr lang="fr-FR" dirty="0"/>
              <a:t>PRECISION /STATUTS </a:t>
            </a:r>
            <a:br>
              <a:rPr lang="fr-FR" dirty="0"/>
            </a:br>
            <a:r>
              <a:rPr lang="fr-FR" dirty="0"/>
              <a:t> ASSOCIES et INVITES</a:t>
            </a:r>
            <a:endParaRPr lang="fr-FR" b="1" dirty="0"/>
          </a:p>
        </p:txBody>
      </p:sp>
      <p:sp>
        <p:nvSpPr>
          <p:cNvPr id="3" name="Espace réservé du contenu 2"/>
          <p:cNvSpPr>
            <a:spLocks noGrp="1"/>
          </p:cNvSpPr>
          <p:nvPr>
            <p:ph idx="1"/>
          </p:nvPr>
        </p:nvSpPr>
        <p:spPr>
          <a:xfrm>
            <a:off x="407368" y="1484784"/>
            <a:ext cx="10972800" cy="5184576"/>
          </a:xfrm>
        </p:spPr>
        <p:txBody>
          <a:bodyPr>
            <a:noAutofit/>
          </a:bodyPr>
          <a:lstStyle/>
          <a:p>
            <a:pPr marL="0" indent="0" algn="just">
              <a:buNone/>
            </a:pPr>
            <a:endParaRPr lang="fr-FR" sz="2400" dirty="0"/>
          </a:p>
          <a:p>
            <a:pPr marL="0" indent="0" algn="just">
              <a:buNone/>
            </a:pPr>
            <a:r>
              <a:rPr lang="fr-FR" sz="2400" b="1" dirty="0"/>
              <a:t>Article 1-3 – Membres du LIRDEF avec un statut d’associés</a:t>
            </a:r>
          </a:p>
          <a:p>
            <a:pPr marL="0" indent="0" algn="just">
              <a:buNone/>
            </a:pPr>
            <a:r>
              <a:rPr lang="fr-FR" sz="2400" dirty="0">
                <a:hlinkClick r:id="rId2" action="ppaction://hlinkfile"/>
              </a:rPr>
              <a:t>Statuts LIRDEF</a:t>
            </a:r>
            <a:endParaRPr lang="fr-FR" sz="2400" dirty="0"/>
          </a:p>
          <a:p>
            <a:pPr marL="0" indent="0" algn="just">
              <a:buNone/>
            </a:pPr>
            <a:endParaRPr lang="fr-FR" sz="2400" dirty="0"/>
          </a:p>
          <a:p>
            <a:pPr marL="0" indent="0">
              <a:buNone/>
            </a:pPr>
            <a:r>
              <a:rPr lang="fr-FR" sz="2400" i="1" dirty="0"/>
              <a:t>« </a:t>
            </a:r>
            <a:r>
              <a:rPr lang="fr-FR" sz="2400" b="1" i="1" dirty="0"/>
              <a:t>Le statut d’associé est acquis pour une durée de deux ans. Le renouvellement se fait par une demande écrite de la part du chercheur associé adressée à la direction du Laboratoire pour examen par le conseil qui rendra un avis motivé</a:t>
            </a:r>
            <a:r>
              <a:rPr lang="fr-FR" sz="2400" i="1" dirty="0"/>
              <a:t>. »</a:t>
            </a:r>
            <a:endParaRPr lang="fr-FR" sz="2400" dirty="0"/>
          </a:p>
          <a:p>
            <a:pPr marL="0" indent="0" algn="just">
              <a:buNone/>
            </a:pPr>
            <a:endParaRPr lang="fr-FR"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244529"/>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19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9776" y="215954"/>
            <a:ext cx="5990456" cy="1143000"/>
          </a:xfrm>
        </p:spPr>
        <p:txBody>
          <a:bodyPr>
            <a:normAutofit fontScale="90000"/>
          </a:bodyPr>
          <a:lstStyle/>
          <a:p>
            <a:r>
              <a:rPr lang="fr-FR" dirty="0"/>
              <a:t>PRECISION/STATUTS </a:t>
            </a:r>
            <a:br>
              <a:rPr lang="fr-FR" dirty="0"/>
            </a:br>
            <a:r>
              <a:rPr lang="fr-FR" dirty="0"/>
              <a:t> ASSOCIES et INVITES</a:t>
            </a:r>
            <a:endParaRPr lang="fr-FR" b="1" dirty="0"/>
          </a:p>
        </p:txBody>
      </p:sp>
      <p:sp>
        <p:nvSpPr>
          <p:cNvPr id="3" name="Espace réservé du contenu 2"/>
          <p:cNvSpPr>
            <a:spLocks noGrp="1"/>
          </p:cNvSpPr>
          <p:nvPr>
            <p:ph idx="1"/>
          </p:nvPr>
        </p:nvSpPr>
        <p:spPr>
          <a:xfrm>
            <a:off x="407368" y="1484784"/>
            <a:ext cx="10972800" cy="5184576"/>
          </a:xfrm>
        </p:spPr>
        <p:txBody>
          <a:bodyPr>
            <a:noAutofit/>
          </a:bodyPr>
          <a:lstStyle/>
          <a:p>
            <a:pPr marL="0" indent="0" algn="just">
              <a:buNone/>
            </a:pPr>
            <a:endParaRPr lang="fr-FR" sz="2400" dirty="0"/>
          </a:p>
          <a:p>
            <a:pPr marL="0" indent="0">
              <a:buNone/>
            </a:pPr>
            <a:r>
              <a:rPr lang="fr-FR" sz="2400" b="1" dirty="0"/>
              <a:t>Article 1-4 – Membres du LIRDEF avec un statut d’invités</a:t>
            </a:r>
          </a:p>
          <a:p>
            <a:pPr marL="0" indent="0">
              <a:buNone/>
            </a:pPr>
            <a:r>
              <a:rPr lang="fr-FR" sz="2400" dirty="0"/>
              <a:t>Des auditeurs, non « membres associés » (par exemple des professionnels inscrits dans un des parcours de masters dont le laboratoire est l’appui scientifique, des professionnels associés aux programmes de recherche, etc.), peuvent être invités ponctuellement ou plus régulièrement aux différents séminaires de l’unité de recherche. Ils peuvent recevoir certaines informations pouvant les intéresser. Le secrétariat tient à jour une liste d’invités.</a:t>
            </a:r>
          </a:p>
          <a:p>
            <a:pPr marL="0" indent="0" algn="just">
              <a:buNone/>
            </a:pPr>
            <a:endParaRPr lang="fr-FR" sz="2400" dirty="0"/>
          </a:p>
          <a:p>
            <a:pPr marL="0" indent="0" algn="just">
              <a:buNone/>
            </a:pPr>
            <a:r>
              <a:rPr lang="fr-FR" sz="2400" i="1" dirty="0"/>
              <a:t>« </a:t>
            </a:r>
            <a:r>
              <a:rPr lang="fr-FR" sz="2400" b="1" i="1" dirty="0"/>
              <a:t>Le statut d’invité donne lieu à un examen par le conseil chaque année. Ce dernier peut se prononcer sur une demande de changement de statut éventuel pour un chercheur invité souhaitant s’investir davantage en tant qu’associé. </a:t>
            </a:r>
            <a:r>
              <a:rPr lang="fr-FR" sz="2400" i="1" dirty="0"/>
              <a:t>»</a:t>
            </a:r>
            <a:endParaRPr lang="fr-FR" sz="2400" dirty="0"/>
          </a:p>
          <a:p>
            <a:pPr marL="0" indent="0" algn="just">
              <a:buNone/>
            </a:pPr>
            <a:endParaRPr lang="fr-FR"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244529"/>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47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07768" y="548680"/>
            <a:ext cx="7632848" cy="1143000"/>
          </a:xfrm>
        </p:spPr>
        <p:txBody>
          <a:bodyPr>
            <a:normAutofit fontScale="90000"/>
          </a:bodyPr>
          <a:lstStyle/>
          <a:p>
            <a:r>
              <a:rPr lang="fr-FR" dirty="0"/>
              <a:t>DU BON USAGE DE </a:t>
            </a:r>
            <a:r>
              <a:rPr lang="fr-FR" i="1" dirty="0"/>
              <a:t>TRAVEL PLANET</a:t>
            </a:r>
            <a:r>
              <a:rPr lang="fr-FR" sz="4900" i="1" dirty="0"/>
              <a:t> 					</a:t>
            </a:r>
            <a:r>
              <a:rPr lang="fr-FR" sz="3600" i="1" dirty="0"/>
              <a:t>par </a:t>
            </a:r>
            <a:r>
              <a:rPr lang="fr-FR" sz="3600" i="1" dirty="0" err="1"/>
              <a:t>Awatif</a:t>
            </a:r>
            <a:r>
              <a:rPr lang="fr-FR" sz="3600" i="1" dirty="0"/>
              <a:t> </a:t>
            </a:r>
            <a:r>
              <a:rPr lang="fr-FR" sz="3600" i="1" dirty="0" err="1"/>
              <a:t>Tahiri</a:t>
            </a:r>
            <a:r>
              <a:rPr lang="fr-FR" dirty="0"/>
              <a:t/>
            </a:r>
            <a:br>
              <a:rPr lang="fr-FR" dirty="0"/>
            </a:br>
            <a:endParaRPr lang="fr-FR" b="1" dirty="0"/>
          </a:p>
        </p:txBody>
      </p:sp>
      <p:sp>
        <p:nvSpPr>
          <p:cNvPr id="3" name="Espace réservé du contenu 2"/>
          <p:cNvSpPr>
            <a:spLocks noGrp="1"/>
          </p:cNvSpPr>
          <p:nvPr>
            <p:ph idx="1"/>
          </p:nvPr>
        </p:nvSpPr>
        <p:spPr>
          <a:xfrm>
            <a:off x="407368" y="1692663"/>
            <a:ext cx="10972800" cy="5184576"/>
          </a:xfrm>
        </p:spPr>
        <p:txBody>
          <a:bodyPr>
            <a:noAutofit/>
          </a:bodyPr>
          <a:lstStyle/>
          <a:p>
            <a:pPr marL="0" lvl="0" indent="0" defTabSz="914400">
              <a:buNone/>
            </a:pPr>
            <a:r>
              <a:rPr lang="fr-FR" sz="2400" b="1" dirty="0">
                <a:solidFill>
                  <a:prstClr val="black"/>
                </a:solidFill>
              </a:rPr>
              <a:t>Constitution des dossiers Mission</a:t>
            </a:r>
            <a:r>
              <a:rPr lang="fr-FR" sz="2000" dirty="0">
                <a:solidFill>
                  <a:prstClr val="black"/>
                </a:solidFill>
              </a:rPr>
              <a:t>:</a:t>
            </a:r>
          </a:p>
          <a:p>
            <a:pPr marL="342900" lvl="0" indent="-342900" defTabSz="914400">
              <a:spcAft>
                <a:spcPts val="2400"/>
              </a:spcAft>
            </a:pPr>
            <a:r>
              <a:rPr lang="fr-FR" sz="2000" dirty="0">
                <a:solidFill>
                  <a:prstClr val="black"/>
                </a:solidFill>
              </a:rPr>
              <a:t>Fournir justificatif en version papier ET en version numérique (scans)</a:t>
            </a:r>
          </a:p>
          <a:p>
            <a:pPr marL="0" lvl="0" indent="0" defTabSz="914400">
              <a:buNone/>
            </a:pPr>
            <a:r>
              <a:rPr lang="fr-FR" sz="2400" b="1" dirty="0">
                <a:solidFill>
                  <a:prstClr val="black"/>
                </a:solidFill>
              </a:rPr>
              <a:t>Réservations </a:t>
            </a:r>
            <a:r>
              <a:rPr lang="fr-FR" sz="2400" b="1" dirty="0" err="1">
                <a:solidFill>
                  <a:prstClr val="black"/>
                </a:solidFill>
              </a:rPr>
              <a:t>Travel</a:t>
            </a:r>
            <a:r>
              <a:rPr lang="fr-FR" sz="2400" b="1" dirty="0">
                <a:solidFill>
                  <a:prstClr val="black"/>
                </a:solidFill>
              </a:rPr>
              <a:t> </a:t>
            </a:r>
            <a:r>
              <a:rPr lang="fr-FR" sz="2400" b="1" dirty="0" err="1">
                <a:solidFill>
                  <a:prstClr val="black"/>
                </a:solidFill>
              </a:rPr>
              <a:t>Planet</a:t>
            </a:r>
            <a:r>
              <a:rPr lang="fr-FR" sz="2400" b="1" dirty="0">
                <a:solidFill>
                  <a:prstClr val="black"/>
                </a:solidFill>
              </a:rPr>
              <a:t> :</a:t>
            </a:r>
          </a:p>
          <a:p>
            <a:pPr marL="342900" lvl="0" indent="-342900" defTabSz="914400"/>
            <a:r>
              <a:rPr lang="fr-FR" sz="2000" b="1" dirty="0">
                <a:solidFill>
                  <a:prstClr val="black"/>
                </a:solidFill>
              </a:rPr>
              <a:t>Réservation</a:t>
            </a:r>
            <a:r>
              <a:rPr lang="fr-FR" sz="2000" dirty="0">
                <a:solidFill>
                  <a:prstClr val="black"/>
                </a:solidFill>
              </a:rPr>
              <a:t> </a:t>
            </a:r>
            <a:r>
              <a:rPr lang="fr-FR" sz="2000" dirty="0" err="1">
                <a:solidFill>
                  <a:prstClr val="black"/>
                </a:solidFill>
              </a:rPr>
              <a:t>Travel</a:t>
            </a:r>
            <a:r>
              <a:rPr lang="fr-FR" sz="2000" dirty="0">
                <a:solidFill>
                  <a:prstClr val="black"/>
                </a:solidFill>
              </a:rPr>
              <a:t> </a:t>
            </a:r>
            <a:r>
              <a:rPr lang="fr-FR" sz="2000" dirty="0" err="1">
                <a:solidFill>
                  <a:prstClr val="black"/>
                </a:solidFill>
              </a:rPr>
              <a:t>Planet</a:t>
            </a:r>
            <a:r>
              <a:rPr lang="fr-FR" sz="2000" dirty="0">
                <a:solidFill>
                  <a:prstClr val="black"/>
                </a:solidFill>
              </a:rPr>
              <a:t> = </a:t>
            </a:r>
            <a:r>
              <a:rPr lang="fr-FR" sz="2000" b="1" dirty="0">
                <a:solidFill>
                  <a:prstClr val="black"/>
                </a:solidFill>
              </a:rPr>
              <a:t>engagement financier </a:t>
            </a:r>
            <a:r>
              <a:rPr lang="fr-FR" sz="2000" dirty="0">
                <a:solidFill>
                  <a:prstClr val="black"/>
                </a:solidFill>
              </a:rPr>
              <a:t>du Laboratoire</a:t>
            </a:r>
          </a:p>
          <a:p>
            <a:pPr marL="342900" lvl="0" indent="-342900" defTabSz="914400"/>
            <a:r>
              <a:rPr lang="fr-FR" sz="2000" dirty="0">
                <a:solidFill>
                  <a:prstClr val="black"/>
                </a:solidFill>
              </a:rPr>
              <a:t>Annulation ou Modification d’une réservation (sans frais sur TP), engage financièrement  le Laboratoire</a:t>
            </a:r>
          </a:p>
          <a:p>
            <a:pPr marL="342900" lvl="0" indent="-342900" defTabSz="914400"/>
            <a:r>
              <a:rPr lang="fr-FR" sz="2000" dirty="0">
                <a:solidFill>
                  <a:prstClr val="black"/>
                </a:solidFill>
              </a:rPr>
              <a:t> </a:t>
            </a:r>
            <a:r>
              <a:rPr lang="fr-FR" sz="2000" dirty="0" err="1">
                <a:solidFill>
                  <a:prstClr val="black"/>
                </a:solidFill>
              </a:rPr>
              <a:t>Travel</a:t>
            </a:r>
            <a:r>
              <a:rPr lang="fr-FR" sz="2000" dirty="0">
                <a:solidFill>
                  <a:prstClr val="black"/>
                </a:solidFill>
              </a:rPr>
              <a:t> </a:t>
            </a:r>
            <a:r>
              <a:rPr lang="fr-FR" sz="2000" dirty="0" err="1">
                <a:solidFill>
                  <a:prstClr val="black"/>
                </a:solidFill>
              </a:rPr>
              <a:t>Planet</a:t>
            </a:r>
            <a:r>
              <a:rPr lang="fr-FR" sz="2000" dirty="0">
                <a:solidFill>
                  <a:prstClr val="black"/>
                </a:solidFill>
              </a:rPr>
              <a:t> ne rembourse pas, émet des </a:t>
            </a:r>
            <a:r>
              <a:rPr lang="fr-FR" sz="2000" b="1" u="sng" dirty="0">
                <a:solidFill>
                  <a:prstClr val="black"/>
                </a:solidFill>
              </a:rPr>
              <a:t>avoirs</a:t>
            </a:r>
            <a:endParaRPr lang="fr-FR" sz="2000" dirty="0">
              <a:solidFill>
                <a:prstClr val="black"/>
              </a:solidFill>
            </a:endParaRPr>
          </a:p>
          <a:p>
            <a:pPr marL="342900" lvl="0" indent="-342900" defTabSz="914400">
              <a:buFont typeface="Calibri" panose="020F0502020204030204" pitchFamily="34" charset="0"/>
              <a:buChar char="→"/>
            </a:pPr>
            <a:r>
              <a:rPr lang="fr-FR" sz="2000" dirty="0">
                <a:solidFill>
                  <a:prstClr val="black"/>
                </a:solidFill>
              </a:rPr>
              <a:t>Faire sa demande d’annulation/modification par mail</a:t>
            </a:r>
          </a:p>
          <a:p>
            <a:pPr marL="342900" lvl="0" indent="-342900" defTabSz="914400">
              <a:buFont typeface="Calibri" panose="020F0502020204030204" pitchFamily="34" charset="0"/>
              <a:buChar char="→"/>
            </a:pPr>
            <a:endParaRPr lang="fr-FR" sz="2000" dirty="0">
              <a:solidFill>
                <a:prstClr val="black"/>
              </a:solidFill>
            </a:endParaRPr>
          </a:p>
          <a:p>
            <a:pPr marL="0" indent="0" algn="just">
              <a:buNone/>
            </a:pPr>
            <a:r>
              <a:rPr lang="fr-FR" sz="2000" dirty="0"/>
              <a:t>Rappel :</a:t>
            </a:r>
          </a:p>
          <a:p>
            <a:pPr algn="just"/>
            <a:r>
              <a:rPr lang="fr-FR" sz="2000" dirty="0"/>
              <a:t>Réservations sur </a:t>
            </a:r>
            <a:r>
              <a:rPr lang="fr-FR" sz="2000" dirty="0" err="1"/>
              <a:t>Travel</a:t>
            </a:r>
            <a:r>
              <a:rPr lang="fr-FR" sz="2000" dirty="0"/>
              <a:t> </a:t>
            </a:r>
            <a:r>
              <a:rPr lang="fr-FR" sz="2000" dirty="0" err="1"/>
              <a:t>Planet</a:t>
            </a:r>
            <a:r>
              <a:rPr lang="fr-FR" sz="2000" dirty="0"/>
              <a:t> sont possibles pour les membres UM/UPVM</a:t>
            </a:r>
          </a:p>
          <a:p>
            <a:pPr algn="just"/>
            <a:r>
              <a:rPr lang="fr-FR" sz="2000" dirty="0"/>
              <a:t>Réservations </a:t>
            </a:r>
            <a:r>
              <a:rPr lang="fr-FR" sz="2000" dirty="0" err="1"/>
              <a:t>Travel</a:t>
            </a:r>
            <a:r>
              <a:rPr lang="fr-FR" sz="2000" dirty="0"/>
              <a:t> </a:t>
            </a:r>
            <a:r>
              <a:rPr lang="fr-FR" sz="2000" dirty="0" err="1"/>
              <a:t>Planet</a:t>
            </a:r>
            <a:r>
              <a:rPr lang="fr-FR" sz="2000" dirty="0"/>
              <a:t> facilitent la prise en charge des déplacements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244529"/>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3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1FB71A36-B868-F746-AE13-7230CD4755AE}"/>
              </a:ext>
            </a:extLst>
          </p:cNvPr>
          <p:cNvSpPr>
            <a:spLocks noGrp="1"/>
          </p:cNvSpPr>
          <p:nvPr>
            <p:ph type="title"/>
          </p:nvPr>
        </p:nvSpPr>
        <p:spPr>
          <a:xfrm>
            <a:off x="839090" y="457201"/>
            <a:ext cx="8444610" cy="939799"/>
          </a:xfrm>
        </p:spPr>
        <p:txBody>
          <a:bodyPr>
            <a:normAutofit/>
          </a:bodyPr>
          <a:lstStyle/>
          <a:p>
            <a:pPr>
              <a:lnSpc>
                <a:spcPct val="100000"/>
              </a:lnSpc>
            </a:pPr>
            <a:r>
              <a:rPr lang="fr-FR" sz="2900" dirty="0"/>
              <a:t>Sophie GARCIA-BARRAGAN</a:t>
            </a:r>
            <a:br>
              <a:rPr lang="fr-FR" sz="2900" dirty="0"/>
            </a:br>
            <a:r>
              <a:rPr lang="fr-FR" sz="2000" dirty="0"/>
              <a:t>IE</a:t>
            </a:r>
            <a:r>
              <a:rPr lang="fr-FR" sz="2000" b="1" dirty="0"/>
              <a:t> </a:t>
            </a:r>
            <a:r>
              <a:rPr lang="fr-FR" sz="2000" dirty="0"/>
              <a:t>(UPVM)</a:t>
            </a:r>
          </a:p>
        </p:txBody>
      </p:sp>
      <p:pic>
        <p:nvPicPr>
          <p:cNvPr id="8" name="Espace réservé pour une image  7">
            <a:extLst>
              <a:ext uri="{FF2B5EF4-FFF2-40B4-BE49-F238E27FC236}">
                <a16:creationId xmlns="" xmlns:a16="http://schemas.microsoft.com/office/drawing/2014/main" id="{470DC064-F3F3-D540-8562-A4FDF57654E3}"/>
              </a:ext>
            </a:extLst>
          </p:cNvPr>
          <p:cNvPicPr>
            <a:picLocks noGrp="1" noChangeAspect="1"/>
          </p:cNvPicPr>
          <p:nvPr>
            <p:ph type="pic" idx="1"/>
          </p:nvPr>
        </p:nvPicPr>
        <p:blipFill rotWithShape="1">
          <a:blip r:embed="rId2"/>
          <a:srcRect l="11181" t="4144" r="18825" b="4144"/>
          <a:stretch/>
        </p:blipFill>
        <p:spPr>
          <a:xfrm>
            <a:off x="9612353" y="457200"/>
            <a:ext cx="1616926" cy="1493838"/>
          </a:xfrm>
          <a:prstGeom prst="rect">
            <a:avLst/>
          </a:prstGeom>
        </p:spPr>
      </p:pic>
      <p:sp>
        <p:nvSpPr>
          <p:cNvPr id="6" name="Espace réservé du texte 5">
            <a:extLst>
              <a:ext uri="{FF2B5EF4-FFF2-40B4-BE49-F238E27FC236}">
                <a16:creationId xmlns="" xmlns:a16="http://schemas.microsoft.com/office/drawing/2014/main" id="{4C6E9D8D-293B-2F46-B568-092E30096053}"/>
              </a:ext>
            </a:extLst>
          </p:cNvPr>
          <p:cNvSpPr>
            <a:spLocks noGrp="1"/>
          </p:cNvSpPr>
          <p:nvPr>
            <p:ph type="body" sz="half" idx="2"/>
          </p:nvPr>
        </p:nvSpPr>
        <p:spPr>
          <a:xfrm>
            <a:off x="839090" y="1849863"/>
            <a:ext cx="8444610" cy="4512837"/>
          </a:xfrm>
        </p:spPr>
        <p:txBody>
          <a:bodyPr>
            <a:noAutofit/>
          </a:bodyPr>
          <a:lstStyle/>
          <a:p>
            <a:pPr algn="just"/>
            <a:r>
              <a:rPr lang="fr-FR" sz="1600" b="1" dirty="0"/>
              <a:t>Formation en LEA et didactique du FLE </a:t>
            </a:r>
            <a:r>
              <a:rPr lang="fr-FR" sz="1600" dirty="0"/>
              <a:t>(DESS Langue française, Coopération éducative et Relations interculturelles - mention : ingénierie pédagogique)</a:t>
            </a:r>
          </a:p>
          <a:p>
            <a:pPr algn="just"/>
            <a:r>
              <a:rPr lang="fr-FR" sz="1600" b="1" dirty="0"/>
              <a:t>Chargée de mission Valorisation et développement éditorial MSH SUD </a:t>
            </a:r>
            <a:r>
              <a:rPr lang="fr-FR" sz="1600" dirty="0"/>
              <a:t>(les </a:t>
            </a:r>
            <a:r>
              <a:rPr lang="fr-FR" sz="1600" b="1" dirty="0"/>
              <a:t>S</a:t>
            </a:r>
            <a:r>
              <a:rPr lang="fr-FR" sz="1600" dirty="0"/>
              <a:t>ciences et sociétés </a:t>
            </a:r>
            <a:r>
              <a:rPr lang="fr-FR" sz="1600" b="1" dirty="0"/>
              <a:t>U</a:t>
            </a:r>
            <a:r>
              <a:rPr lang="fr-FR" sz="1600" dirty="0"/>
              <a:t>nies pour un autre </a:t>
            </a:r>
            <a:r>
              <a:rPr lang="fr-FR" sz="1600" b="1" dirty="0"/>
              <a:t>D</a:t>
            </a:r>
            <a:r>
              <a:rPr lang="fr-FR" sz="1600" dirty="0"/>
              <a:t>éveloppement) :</a:t>
            </a:r>
          </a:p>
          <a:p>
            <a:pPr marL="285750" indent="-285750" algn="just">
              <a:buFont typeface="Arial" panose="020B0604020202020204" pitchFamily="34" charset="0"/>
              <a:buChar char="•"/>
            </a:pPr>
            <a:r>
              <a:rPr lang="fr-FR" sz="1600" b="1" dirty="0"/>
              <a:t>Édition</a:t>
            </a:r>
            <a:r>
              <a:rPr lang="fr-FR" sz="1600" dirty="0"/>
              <a:t> : suivi éditorial des publications, de leur conception à leur diffusion</a:t>
            </a:r>
          </a:p>
          <a:p>
            <a:pPr marL="285750" indent="-285750" algn="just">
              <a:buFont typeface="Arial" panose="020B0604020202020204" pitchFamily="34" charset="0"/>
              <a:buChar char="•"/>
            </a:pPr>
            <a:r>
              <a:rPr lang="fr-FR" sz="1600" b="1" dirty="0"/>
              <a:t>Animation de réseaux </a:t>
            </a:r>
            <a:r>
              <a:rPr lang="fr-FR" sz="1600" dirty="0"/>
              <a:t>de correspondants externes (membre du Copil du </a:t>
            </a:r>
            <a:r>
              <a:rPr lang="fr-FR" sz="1600" b="1" dirty="0"/>
              <a:t>Comité Europe </a:t>
            </a:r>
            <a:r>
              <a:rPr lang="fr-FR" sz="1600" dirty="0"/>
              <a:t>ex-LR) et participation au </a:t>
            </a:r>
            <a:r>
              <a:rPr lang="fr-FR" sz="1600" b="1" dirty="0"/>
              <a:t>Réseau national des MSH </a:t>
            </a:r>
            <a:r>
              <a:rPr lang="fr-FR" sz="1600" dirty="0"/>
              <a:t>(groupe des chargés de valorisation du </a:t>
            </a:r>
            <a:r>
              <a:rPr lang="fr-FR" sz="1600" dirty="0" err="1"/>
              <a:t>RnMSH</a:t>
            </a:r>
            <a:r>
              <a:rPr lang="fr-FR" sz="1600" dirty="0"/>
              <a:t>)</a:t>
            </a:r>
          </a:p>
          <a:p>
            <a:pPr marL="285750" indent="-285750" algn="just">
              <a:buFont typeface="Arial" panose="020B0604020202020204" pitchFamily="34" charset="0"/>
              <a:buChar char="•"/>
            </a:pPr>
            <a:r>
              <a:rPr lang="fr-FR" sz="1600" b="1" dirty="0"/>
              <a:t>Participation à l’organisation des 1ères Assises Sciences-Sociétés : </a:t>
            </a:r>
            <a:r>
              <a:rPr lang="fr-FR" sz="1600" dirty="0"/>
              <a:t>constitution d’un annuaire des acteurs du tiers secteur de la recherche (Montpellier - juillet 2017)</a:t>
            </a:r>
          </a:p>
          <a:p>
            <a:pPr marL="285750" indent="-285750" algn="just">
              <a:buFont typeface="Arial" panose="020B0604020202020204" pitchFamily="34" charset="0"/>
              <a:buChar char="•"/>
            </a:pPr>
            <a:r>
              <a:rPr lang="fr-FR" sz="1600" b="1" dirty="0"/>
              <a:t>Veille scientifique : </a:t>
            </a:r>
            <a:r>
              <a:rPr lang="fr-FR" sz="1600" dirty="0"/>
              <a:t>appui à la</a:t>
            </a:r>
            <a:r>
              <a:rPr lang="fr-FR" sz="1600" b="1" dirty="0"/>
              <a:t> </a:t>
            </a:r>
            <a:r>
              <a:rPr lang="fr-FR" sz="1600" dirty="0"/>
              <a:t>recherche de financements des plateformes hébergées à la MSH</a:t>
            </a:r>
          </a:p>
          <a:p>
            <a:pPr marL="285750" indent="-285750" algn="just">
              <a:buFont typeface="Arial" panose="020B0604020202020204" pitchFamily="34" charset="0"/>
              <a:buChar char="•"/>
            </a:pPr>
            <a:r>
              <a:rPr lang="fr-FR" sz="1600" b="1" dirty="0"/>
              <a:t>Communication</a:t>
            </a:r>
            <a:r>
              <a:rPr lang="fr-FR" sz="1600" dirty="0"/>
              <a:t> : réalisation d’un support de présentation du nouveau projet scientifique de la MSH SUD (</a:t>
            </a:r>
            <a:r>
              <a:rPr lang="fr-FR" sz="1600" dirty="0" err="1"/>
              <a:t>co</a:t>
            </a:r>
            <a:r>
              <a:rPr lang="fr-FR" sz="1600" dirty="0"/>
              <a:t>-conception d’une plaquette, développement d’une nouvelle identité visuelle)</a:t>
            </a:r>
          </a:p>
          <a:p>
            <a:pPr marL="285750" indent="-285750" algn="just">
              <a:buFont typeface="Arial" panose="020B0604020202020204" pitchFamily="34" charset="0"/>
              <a:buChar char="•"/>
            </a:pPr>
            <a:r>
              <a:rPr lang="fr-FR" sz="1600" b="1" dirty="0"/>
              <a:t>Refonte du site Web </a:t>
            </a:r>
            <a:r>
              <a:rPr lang="fr-FR" sz="1600" dirty="0"/>
              <a:t>: élaboration de la ligne éditoriale, adaptation des textes et de la nouvelle identité graphique</a:t>
            </a:r>
          </a:p>
          <a:p>
            <a:pPr algn="just"/>
            <a:r>
              <a:rPr lang="fr-FR" sz="1600" b="1" dirty="0"/>
              <a:t>Intérêt</a:t>
            </a:r>
            <a:r>
              <a:rPr lang="fr-FR" sz="1600" dirty="0"/>
              <a:t> pour la valorisation et la </a:t>
            </a:r>
            <a:r>
              <a:rPr lang="fr-FR" sz="1600" b="1" dirty="0"/>
              <a:t>médiation scientifique</a:t>
            </a:r>
          </a:p>
          <a:p>
            <a:pPr algn="just"/>
            <a:r>
              <a:rPr lang="fr-FR" sz="1600" dirty="0"/>
              <a:t>Sensibilité aux enjeux d’éducation et formation par la recherche et de la </a:t>
            </a:r>
            <a:r>
              <a:rPr lang="fr-FR" sz="1600" b="1" dirty="0" err="1"/>
              <a:t>co</a:t>
            </a:r>
            <a:r>
              <a:rPr lang="fr-FR" sz="1600" b="1" dirty="0"/>
              <a:t>-construction</a:t>
            </a:r>
            <a:r>
              <a:rPr lang="fr-FR" sz="1600" dirty="0"/>
              <a:t> de dynamiques de </a:t>
            </a:r>
            <a:r>
              <a:rPr lang="fr-FR" sz="1600" b="1" dirty="0"/>
              <a:t>recherche ouverte</a:t>
            </a:r>
          </a:p>
        </p:txBody>
      </p:sp>
    </p:spTree>
    <p:extLst>
      <p:ext uri="{BB962C8B-B14F-4D97-AF65-F5344CB8AC3E}">
        <p14:creationId xmlns:p14="http://schemas.microsoft.com/office/powerpoint/2010/main" val="270371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9776" y="215954"/>
            <a:ext cx="5990456" cy="1143000"/>
          </a:xfrm>
        </p:spPr>
        <p:txBody>
          <a:bodyPr>
            <a:normAutofit fontScale="90000"/>
          </a:bodyPr>
          <a:lstStyle/>
          <a:p>
            <a:r>
              <a:rPr lang="fr-FR" dirty="0"/>
              <a:t>FORMATIONS /MAQUETTES</a:t>
            </a:r>
            <a:endParaRPr lang="fr-FR" b="1" dirty="0"/>
          </a:p>
        </p:txBody>
      </p:sp>
      <p:sp>
        <p:nvSpPr>
          <p:cNvPr id="3" name="Espace réservé du contenu 2"/>
          <p:cNvSpPr>
            <a:spLocks noGrp="1"/>
          </p:cNvSpPr>
          <p:nvPr>
            <p:ph idx="1"/>
          </p:nvPr>
        </p:nvSpPr>
        <p:spPr>
          <a:xfrm>
            <a:off x="407368" y="1484784"/>
            <a:ext cx="10972800" cy="5184576"/>
          </a:xfrm>
        </p:spPr>
        <p:txBody>
          <a:bodyPr>
            <a:noAutofit/>
          </a:bodyPr>
          <a:lstStyle/>
          <a:p>
            <a:pPr marL="0" indent="0" algn="just">
              <a:buNone/>
            </a:pPr>
            <a:endParaRPr lang="fr-FR" sz="2400" dirty="0"/>
          </a:p>
          <a:p>
            <a:pPr marL="0" indent="0" algn="just">
              <a:buNone/>
            </a:pPr>
            <a:endParaRPr lang="fr-FR" sz="2400" dirty="0"/>
          </a:p>
          <a:p>
            <a:pPr marL="0" indent="0" algn="just">
              <a:buNone/>
            </a:pPr>
            <a:r>
              <a:rPr lang="fr-FR" sz="2400" dirty="0"/>
              <a:t>-MEEF</a:t>
            </a:r>
          </a:p>
          <a:p>
            <a:pPr marL="0" indent="0" algn="just">
              <a:buNone/>
            </a:pPr>
            <a:r>
              <a:rPr lang="fr-FR" sz="2400" dirty="0"/>
              <a:t>-MEEF Pratiques et Ingénierie de Formation</a:t>
            </a:r>
          </a:p>
          <a:p>
            <a:pPr marL="0" indent="0" algn="just">
              <a:buNone/>
            </a:pPr>
            <a:r>
              <a:rPr lang="fr-FR" sz="2400" dirty="0"/>
              <a:t>- Mentions Innovation, Éducation, Société </a:t>
            </a:r>
          </a:p>
          <a:p>
            <a:pPr marL="0" indent="0" algn="just">
              <a:buNone/>
            </a:pPr>
            <a:r>
              <a:rPr lang="fr-FR" sz="2400" dirty="0"/>
              <a:t>- Formations UPVM  </a:t>
            </a:r>
          </a:p>
          <a:p>
            <a:pPr marL="0" indent="0" algn="just">
              <a:buNone/>
            </a:pPr>
            <a:endParaRPr lang="fr-FR"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244529"/>
            <a:ext cx="24622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5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MEEF Pratiques et Ingénierie de Formation</a:t>
            </a:r>
          </a:p>
        </p:txBody>
      </p:sp>
      <p:sp>
        <p:nvSpPr>
          <p:cNvPr id="5" name="Espace réservé du contenu 4"/>
          <p:cNvSpPr>
            <a:spLocks noGrp="1"/>
          </p:cNvSpPr>
          <p:nvPr>
            <p:ph idx="1"/>
          </p:nvPr>
        </p:nvSpPr>
        <p:spPr/>
        <p:txBody>
          <a:bodyPr>
            <a:normAutofit fontScale="85000" lnSpcReduction="20000"/>
          </a:bodyPr>
          <a:lstStyle/>
          <a:p>
            <a:r>
              <a:rPr lang="fr-FR" dirty="0"/>
              <a:t>Analyse des Cultures et du Travail des Enseignants, Educateurs, Entraîneurs, et Elèves (</a:t>
            </a:r>
            <a:r>
              <a:rPr lang="fr-FR" dirty="0" err="1"/>
              <a:t>ACTEs</a:t>
            </a:r>
            <a:r>
              <a:rPr lang="fr-FR" dirty="0"/>
              <a:t>)</a:t>
            </a:r>
          </a:p>
          <a:p>
            <a:pPr marL="0" indent="0">
              <a:buNone/>
            </a:pPr>
            <a:endParaRPr lang="fr-FR" dirty="0"/>
          </a:p>
          <a:p>
            <a:r>
              <a:rPr lang="fr-FR" dirty="0"/>
              <a:t>Education et Pratiques Inclusives (EPI)</a:t>
            </a:r>
          </a:p>
          <a:p>
            <a:pPr lvl="1"/>
            <a:r>
              <a:rPr lang="fr-FR" dirty="0"/>
              <a:t>Education et Pratiques Inclusives Enseignant en Classe Ordinaire (EPI CO )</a:t>
            </a:r>
          </a:p>
          <a:p>
            <a:pPr lvl="1"/>
            <a:r>
              <a:rPr lang="fr-FR" dirty="0"/>
              <a:t>Education et Pratiques Inclusives Enseignant Spécialisé (EPI ES)</a:t>
            </a:r>
          </a:p>
          <a:p>
            <a:pPr marL="457200" lvl="1" indent="0">
              <a:buNone/>
            </a:pPr>
            <a:endParaRPr lang="fr-FR" dirty="0"/>
          </a:p>
          <a:p>
            <a:r>
              <a:rPr lang="fr-FR" dirty="0"/>
              <a:t>Savoirs Apprentissages Formation Identité Recherche (SAFIR)</a:t>
            </a:r>
          </a:p>
          <a:p>
            <a:endParaRPr lang="fr-FR" dirty="0"/>
          </a:p>
          <a:p>
            <a:r>
              <a:rPr lang="fr-FR" dirty="0"/>
              <a:t> </a:t>
            </a:r>
            <a:r>
              <a:rPr lang="fr-FR" dirty="0" err="1"/>
              <a:t>DIdactique</a:t>
            </a:r>
            <a:r>
              <a:rPr lang="fr-FR" dirty="0"/>
              <a:t> Des </a:t>
            </a:r>
            <a:r>
              <a:rPr lang="fr-FR" dirty="0" err="1"/>
              <a:t>HUManités</a:t>
            </a:r>
            <a:r>
              <a:rPr lang="fr-FR" dirty="0"/>
              <a:t> (DIDHUM avec trois options  Arts plastiques / Histoire-géographie / Français et littérature)</a:t>
            </a:r>
          </a:p>
          <a:p>
            <a:endParaRPr lang="fr-FR" dirty="0"/>
          </a:p>
        </p:txBody>
      </p:sp>
    </p:spTree>
    <p:extLst>
      <p:ext uri="{BB962C8B-B14F-4D97-AF65-F5344CB8AC3E}">
        <p14:creationId xmlns:p14="http://schemas.microsoft.com/office/powerpoint/2010/main" val="31110788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Narrow"/>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10411</TotalTime>
  <Words>1026</Words>
  <Application>Microsoft Office PowerPoint</Application>
  <PresentationFormat>Personnalisé</PresentationFormat>
  <Paragraphs>208</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1_Thème Office</vt:lpstr>
      <vt:lpstr>  Laboratoire Interdisciplinaire de Recherche en Didactique, Education et Formation  Assemblée Générale 29 janvier 2021</vt:lpstr>
      <vt:lpstr>ORDRE DU JOUR</vt:lpstr>
      <vt:lpstr>POINT FINANCIER</vt:lpstr>
      <vt:lpstr>PRECISION /STATUTS   ASSOCIES et INVITES</vt:lpstr>
      <vt:lpstr>PRECISION/STATUTS   ASSOCIES et INVITES</vt:lpstr>
      <vt:lpstr>DU BON USAGE DE TRAVEL PLANET      par Awatif Tahiri </vt:lpstr>
      <vt:lpstr>Sophie GARCIA-BARRAGAN IE (UPVM)</vt:lpstr>
      <vt:lpstr>FORMATIONS /MAQUETTES</vt:lpstr>
      <vt:lpstr>MEEF Pratiques et Ingénierie de Formation</vt:lpstr>
      <vt:lpstr>Présentation PowerPoint</vt:lpstr>
      <vt:lpstr>Présentation PowerPoint</vt:lpstr>
      <vt:lpstr>Master  Mention IES (Innovation, Education, Société)</vt:lpstr>
      <vt:lpstr>Présentation des formations  en Sciences de l’éducation  à l’Université Paul-Valéry</vt:lpstr>
      <vt:lpstr>Licence des Sciences de l’éducation</vt:lpstr>
      <vt:lpstr>Option “Professeur des écoles”</vt:lpstr>
      <vt:lpstr>Master 1 Sciences de l’éducation « Recherches interdisciplinaires en éducation et formation »</vt:lpstr>
      <vt:lpstr>Master 2 des Sciences de l’éducation</vt:lpstr>
      <vt:lpstr>MAK’IT (Cohorte Janvier-juin 2021)</vt:lpstr>
      <vt:lpstr>par Sylvain Férez et Eric Perera</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LIRDEF 26 Janvier 2018</dc:title>
  <dc:creator>lirdef</dc:creator>
  <cp:lastModifiedBy>XX</cp:lastModifiedBy>
  <cp:revision>177</cp:revision>
  <dcterms:created xsi:type="dcterms:W3CDTF">2018-01-25T21:54:19Z</dcterms:created>
  <dcterms:modified xsi:type="dcterms:W3CDTF">2021-02-05T16:55:29Z</dcterms:modified>
</cp:coreProperties>
</file>